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B83AADB-1A71-44E2-B3CE-4AC82217ECDC}">
  <a:tblStyle styleId="{2B83AADB-1A71-44E2-B3CE-4AC82217EC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C6CB9EB-5A0F-4360-899B-B4D203F74B0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9271f057b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9271f057b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92ad3b96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92ad3b96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소속 클럽   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마이페이지에서는 모달창으로 뜨게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클럽마크 없애기 </a:t>
            </a:r>
            <a:r>
              <a:rPr lang="ko">
                <a:solidFill>
                  <a:schemeClr val="dk1"/>
                </a:solidFill>
              </a:rPr>
              <a:t>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92ad3b96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92ad3b9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메달 이미지 빼기/닫기 배경색 없애기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모달창 사이즈 수정 </a:t>
            </a:r>
            <a:r>
              <a:rPr lang="ko">
                <a:solidFill>
                  <a:schemeClr val="dk1"/>
                </a:solidFill>
              </a:rPr>
              <a:t>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92ad3b96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92ad3b96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사람 머리 모양 빼고, 모달창 사이즈 줄이기</a:t>
            </a:r>
            <a:r>
              <a:rPr lang="ko">
                <a:solidFill>
                  <a:schemeClr val="dk1"/>
                </a:solidFill>
              </a:rPr>
              <a:t> / 220315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2ad3b96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2ad3b96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사람 머리 모양 빼고, 모달창 사이즈 줄이기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9158934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9158934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92ad3b96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92ad3b96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91589345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91589345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92ad3b96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92ad3b96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92ad3b96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92ad3b96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비밀번호변경 사이즈 작게/20220315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92ad3b96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92ad3b96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9158934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9158934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92ad3b96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92ad3b96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92ad3b96d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92ad3b96d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페이지-&gt; 모달 / 20220315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192ad3b96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192ad3b96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2ad3b96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92ad3b96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92ad3b96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192ad3b96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고객센터문의가 아닌 , 부서번호연결  / 20220315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92ad3b96d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192ad3b96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변경 페이지가 아니라 모달로 변경/20220315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선호지역 -&gt; 활동지역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92ad3b96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92ad3b96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92ad3b96d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92ad3b96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매니저는 ‘선호지역’이 아니라 ‘활동지역’으로 변경 후 프로필에추가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 핸드폰도 프로필에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페이징처리/</a:t>
            </a:r>
            <a:r>
              <a:rPr lang="ko">
                <a:solidFill>
                  <a:schemeClr val="dk1"/>
                </a:solidFill>
              </a:rPr>
              <a:t>/220315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92ad3b96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92ad3b96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페이징 처리 가능할 듯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종료매치에 미제출이라는 유형 추가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92ad3b96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92ad3b96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9158934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9158934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92ad3b96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92ad3b96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91589345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91589345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30번에 머에여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915893459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915893459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장일님이 클래스명으로 바꾸기라고 쓰긴 했지만 클래스명으로 변경해야함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정보 버튼을 초록색글씨에 초록색 테두리 버튼안의 색은 흰색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새 클래스 개설하기-&gt; 새빼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정보버튼을  클래스 수정으로 바꿈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‘클래스 정보’ 버튼을 누르면 41페이지로 넘어간다.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기간을 뒤로 밀기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915893459_3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1915893459_3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64페이지처럼 해라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한번에끝내는 속성강의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클래스명 옆에 기간도 써라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29페이지처럼 디자인해라/20220315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1915893459_9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1915893459_9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프로필사진이라고하는 타이핑을 썸네일로 바꾸자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등록해주세요 멘트 없애라 이말이야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개설하기 1 /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/20220315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915893459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915893459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코트타입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난이도 삽입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대상자 -&gt; 난이도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상급자 난이도 셀렉트박스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숫자만 입력가능합니다에 머라도 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양옆에 이전 다음버튼 삽입 width일정필요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/20220315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915893459_9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915893459_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위에 여백줄이기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등록버튼 위치 이상함 변경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땡땡땡 삭제 후 그 위치에 등록버튼 이사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시작과 끝부분에 이전 다음 버튼 붙이기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915893459_9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915893459_9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 페이지 폐기 하고, 클래스 상세페이지로 링크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191589345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19158934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검색창 넣기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클래스 메인 페이지에 ‘클래스 개설하기’ 버튼 추가하기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현재 진행중인 클래스가 있습니다. 팝업이나 모달창 띄우기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클래스가 종료된 후 개설해주세요.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레벨에 따라서 가르치는 내용이 정해져있다.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주레슨횟수 빼기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지역2레벨 카테고리 추가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전체보기, 클래스명 비율 맞추기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클래스사진을 웹디자이너답게 잘해놔라 - 둥근테두리4-5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⭐ 중고거래 메인 페이지랑 디자인 통일시키기 ⭐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2차 프로토타입과 비교하면서 작업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91589345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91589345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 둥근테두리 4~5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사진이랑 정보부분 띄움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정보,클래스 상세소개, 취소/환불,강사정보 한번만 띄워주기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수강료도 월빼기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여러가지 홈페이지를 참고해서 예쁘게 만들어라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91589345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91589345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이메일,비밀번호,이름,휴대폰(null허용) 입력하자.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1a4e06737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1a4e06737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쪽지(X) 메시지(O)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모든쪽지 부분 글씨를 검은색으로한다.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WIDTH 줄여서 가운데 정렬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좌우 간격 맞추기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테두리 동일하게 하고, 배경부분 하얀색 , 선택된 버튼 초록색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선택안된것은 테두리 초록색 , 배경부분 하얀색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안읽은 쪽지 띄우기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92ad3baa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92ad3baa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등록 화면이랑 동일하게 수정하기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34번페이지랑 똑같이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928ffdd6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928ffdd6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1915893459_9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1915893459_9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915893459_9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915893459_9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폐기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1a0dc5de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1a0dc5de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리뷰를 이미 남겼으면 버튼 색이 안 바뀌나요?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강사에게 문의하기 위치 오른쪽으로 옮기기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강사에게 문의하기에서 쪽찌 아이콘 없애기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버튼을 줄이고, 버튼간격을 띄워준다.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리뷰를 남겼으면  리뷰보기로 변경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915893459_3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915893459_3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2차 UI 프로토 타입에 있는 걸로 갖고 오기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리뷰 등록 팝업 없애기, 완료누르면 바로 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완료를 클릭하면 PREFER창으로 링크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915893459_3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915893459_3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1915893459_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1915893459_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91589345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91589345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활동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 제일 위로 올리기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4e06737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4e06737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성별, 생년월일만 입력하자.</a:t>
            </a:r>
            <a:r>
              <a:rPr lang="ko">
                <a:solidFill>
                  <a:schemeClr val="dk1"/>
                </a:solidFill>
              </a:rPr>
              <a:t>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192ad3b97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192ad3b97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a10ff413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a10ff413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92ad3b975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92ad3b975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92ad3b975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92ad3b97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192ad3b975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192ad3b975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헤더의 프로필 사진을 눌렀을 때 ‘내가 쓴 글’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로그아웃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댓글 색만 바꿔주기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192ad3b97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192ad3b97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헤더에 커뮤니티 클릭했을 때 화면 : 첫 번째 카테고리 전체글이 보이는 거임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카테고리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테니스 이야기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다른 운동 이야기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3. 일상 이야기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192ad3b975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192ad3b97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192ad3b975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192ad3b975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왼쪽에 현재 카테고리를 볼드체로 표시하기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92ad3b97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92ad3b97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개설한 클래스가 없습니다! (구체적으로 적기)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개설하기 버튼에 색 넣기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92ad3b975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92ad3b97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4e06737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a4e06737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“이용약관,</a:t>
            </a:r>
            <a:r>
              <a:rPr lang="ko">
                <a:solidFill>
                  <a:schemeClr val="dk1"/>
                </a:solidFill>
              </a:rPr>
              <a:t>이벤트 알림”</a:t>
            </a:r>
            <a:r>
              <a:rPr lang="ko"/>
              <a:t> 회원가입으로 옮기자. </a:t>
            </a:r>
            <a:r>
              <a:rPr lang="ko">
                <a:solidFill>
                  <a:schemeClr val="dk1"/>
                </a:solidFill>
              </a:rPr>
              <a:t> / 220315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92ad3b975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92ad3b975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프로필 사진 변경하는 부분 수정하기 ‘바꾸기’ ‘삭제’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프로필 동그라미로 , 활동지역도 두개 선택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활동 구장 빼기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915893459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915893459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지역2 필터 추가하기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192ad3b975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192ad3b975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192ad3b975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192ad3b97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레벨별 색 바꾸기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915893459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915893459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소속 클럽 탭을 아예빼기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92ad3b975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192ad3b975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일반회원이 내보내기를 클릭하면 권한이 없다고 뜹니다. 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92ad3b97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1192ad3b97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권한마다 뜨는 탭다르게 하기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192ad3b975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192ad3b975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8P 따라하기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92ad3b975_1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92ad3b975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프로필 동그라미로 바꾸기 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9271f03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19271f03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9158934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9158934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9271f03c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9271f03c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9271f03c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9271f03c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19271f03cc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19271f03cc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19271f03cc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19271f03cc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대댓글 삭제</a:t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9271f03cc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19271f03cc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19271f03cc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19271f03cc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19271f03cc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19271f03cc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9271f03cc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19271f03cc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아이콘 빼기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조회수 위로 옮기기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좋아요만 밑에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하트 크기 키우기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9271f03cc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9271f03cc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119271f03cc_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119271f03cc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9158934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9158934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소속 클럽   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마이페이지에서는 모달창으로 뜨게 하기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—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19271f03cc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19271f03c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댓글은 무한스크롤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19271f03cc_19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119271f03cc_19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9271f03cc_19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9271f03cc_19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19271f03cc_19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19271f03cc_19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1a10ff454d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1a10ff454d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1dcc83bd8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1dcc83bd8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dcc83bd8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1dcc83bd8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19271f03cc_19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19271f03cc_19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119271f03cc_1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119271f03cc_1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119271f057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119271f057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2ad3b9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92ad3b9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소속 클럽            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마이페이지에서는 모달창으로 뜨게 하기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119271f057b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119271f057b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1 - 날짜 이동 시, 한 줄 이동 &amp; 데이터는 변경X &amp; 날짜를 클릭해야 데이터 변경 /220315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192ad3b97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192ad3b97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1192ad3b97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1192ad3b97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1926c4167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1926c4167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jp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jp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jp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jpg"/><Relationship Id="rId4" Type="http://schemas.openxmlformats.org/officeDocument/2006/relationships/image" Target="../media/image5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6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Relationship Id="rId5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6.png"/><Relationship Id="rId4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0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3.png"/><Relationship Id="rId4" Type="http://schemas.openxmlformats.org/officeDocument/2006/relationships/image" Target="../media/image11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2.png"/><Relationship Id="rId4" Type="http://schemas.openxmlformats.org/officeDocument/2006/relationships/image" Target="../media/image10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5.png"/><Relationship Id="rId4" Type="http://schemas.openxmlformats.org/officeDocument/2006/relationships/image" Target="../media/image10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9.png"/><Relationship Id="rId4" Type="http://schemas.openxmlformats.org/officeDocument/2006/relationships/image" Target="../media/image109.png"/><Relationship Id="rId5" Type="http://schemas.openxmlformats.org/officeDocument/2006/relationships/image" Target="../media/image10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8.png"/><Relationship Id="rId4" Type="http://schemas.openxmlformats.org/officeDocument/2006/relationships/image" Target="../media/image1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29.png"/><Relationship Id="rId4" Type="http://schemas.openxmlformats.org/officeDocument/2006/relationships/image" Target="../media/image12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1.png"/><Relationship Id="rId4" Type="http://schemas.openxmlformats.org/officeDocument/2006/relationships/image" Target="../media/image1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20050" y="264100"/>
            <a:ext cx="4276800" cy="48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여러분~~~~!!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800"/>
              <a:t>화면정의서 서식은 현재 페이지를 참고해</a:t>
            </a:r>
            <a:r>
              <a:rPr b="1" lang="ko" sz="4800"/>
              <a:t>주세요~~!!!!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" name="Google Shape;55;p13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" y="131643"/>
            <a:ext cx="4894674" cy="4894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22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소속된 클럽의 이름을 보여준다. 소속 클럽이 없는 경우 -가 표시된다. 클릭하면 가입된 클럽의 정보를 보여주는 모달 창을 띄운다. 가입된 클럽이 없을 경우 모달 창을 띄워 ‘클럽 찾기’와 ‘클럽 만들기’ 버튼을 제공한다.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보유한 라임 캐시를 보여준다. ‘충전하기’ 버튼을 선택하면 </a:t>
                      </a:r>
                      <a:r>
                        <a:rPr lang="ko" sz="800"/>
                        <a:t>라임캐시 충전 팝업 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나의 라임 레벨을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나의 매너 점수를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7" name="Google Shape;167;p22"/>
          <p:cNvSpPr/>
          <p:nvPr/>
        </p:nvSpPr>
        <p:spPr>
          <a:xfrm>
            <a:off x="812475" y="1505100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481250" y="142230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821325" y="1822650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487425" y="17398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821325" y="2127450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87425" y="20446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821325" y="2432250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487425" y="23494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❹</a:t>
            </a:r>
            <a:endParaRPr/>
          </a:p>
        </p:txBody>
      </p:sp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562" y="3832934"/>
            <a:ext cx="1171700" cy="3314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6478063" y="3798538"/>
            <a:ext cx="12627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6144163" y="3798538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"/>
            <a:ext cx="4833249" cy="4833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3" name="Google Shape;183;p23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모달(가입된 클럽이 없습니다)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‘클럽 찾기’ 버튼을 선택하면 ‘클럽 찾기’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‘클럽 만들기’ 버튼을 선택하면 ‘클럽 만들기’ 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4" name="Google Shape;184;p23"/>
          <p:cNvSpPr/>
          <p:nvPr/>
        </p:nvSpPr>
        <p:spPr>
          <a:xfrm>
            <a:off x="1881625" y="1965323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1881625" y="2217971"/>
            <a:ext cx="10554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127" y="2321375"/>
            <a:ext cx="3157443" cy="268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08776" cy="48087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2" name="Google Shape;192;p24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모달(개설한 클래스가 없습니다)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‘클래스 만들기’ 버튼을 선택하면 ‘클래스 만들기’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3" name="Google Shape;193;p24"/>
          <p:cNvSpPr/>
          <p:nvPr/>
        </p:nvSpPr>
        <p:spPr>
          <a:xfrm>
            <a:off x="2053075" y="1153200"/>
            <a:ext cx="6720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35273" cy="47352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25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모달(수강중인 클래스가 없습니다)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‘클래스 둘러보기’ 버튼을 선택하면 ‘클래스 둘러보기’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" name="Google Shape;200;p25"/>
          <p:cNvSpPr/>
          <p:nvPr/>
        </p:nvSpPr>
        <p:spPr>
          <a:xfrm>
            <a:off x="2013474" y="1135150"/>
            <a:ext cx="639600" cy="23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04950" cy="4368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6" name="Google Shape;206;p26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신청 내역 - 소셜 매치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신청한 소셜 매치에 대한 간략한 정보를 보여준다.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선택하면 해당 매치 상세 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결제한 일시와 상태를 보여준다. 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결제 완료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이용 완료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취소 완료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7" name="Google Shape;207;p26"/>
          <p:cNvSpPr/>
          <p:nvPr/>
        </p:nvSpPr>
        <p:spPr>
          <a:xfrm>
            <a:off x="849400" y="1118721"/>
            <a:ext cx="1126800" cy="4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3501375" y="1227220"/>
            <a:ext cx="821100" cy="3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15500" y="11489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3167475" y="112630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0824" cy="45971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6" name="Google Shape;216;p27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신청 내역 - 코트 예약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신청한 코트 예약에 대한 간략한 정보를 보여준다.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선택하면 해당 구장 상세 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결제한 일시와 상태를 보여준다. 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결제 완료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이용 완료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취소 완료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7" name="Google Shape;217;p27"/>
          <p:cNvSpPr/>
          <p:nvPr/>
        </p:nvSpPr>
        <p:spPr>
          <a:xfrm>
            <a:off x="849400" y="1167850"/>
            <a:ext cx="1126800" cy="46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3501375" y="1191125"/>
            <a:ext cx="821100" cy="31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15500" y="11489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220" name="Google Shape;220;p27"/>
          <p:cNvSpPr txBox="1"/>
          <p:nvPr/>
        </p:nvSpPr>
        <p:spPr>
          <a:xfrm>
            <a:off x="3167475" y="112630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06958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" name="Google Shape;226;p28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충전 내역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라임캐시 충전 팝업 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환불 문의를 위해 1:1문의 게시판으로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캐시 충전 또는 사용 내역을 보여준다.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7" name="Google Shape;227;p28"/>
          <p:cNvSpPr/>
          <p:nvPr/>
        </p:nvSpPr>
        <p:spPr>
          <a:xfrm>
            <a:off x="3381050" y="773316"/>
            <a:ext cx="6654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576725" y="1596175"/>
            <a:ext cx="3592200" cy="506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8"/>
          <p:cNvSpPr/>
          <p:nvPr/>
        </p:nvSpPr>
        <p:spPr>
          <a:xfrm>
            <a:off x="3381050" y="1028350"/>
            <a:ext cx="6654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3047150" y="6564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3047150" y="93850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242825" y="16492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69508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" name="Google Shape;238;p29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선호 사항 수정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모든 정보를 입력하면 ‘저장’ 버튼이 활성화된다. 모든 정보는 중복 선택이 불가능하다.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저장을 완료하면 ‘마이 페이지’로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선호 코트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잔디 코트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클레이 코트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하드 코트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앙투카 코트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9" name="Google Shape;239;p29"/>
          <p:cNvSpPr/>
          <p:nvPr/>
        </p:nvSpPr>
        <p:spPr>
          <a:xfrm>
            <a:off x="6799813" y="403291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675" y="3577575"/>
            <a:ext cx="1238923" cy="3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683" y="4484914"/>
            <a:ext cx="1233566" cy="37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3" y="-8"/>
            <a:ext cx="4417641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Google Shape;247;p30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프로필 설정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섣부른 탈퇴를 막기 위해 재확인 모달 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가입 후 기본 사진이 등록된다. ‘바꾸기’ 버튼을 누르면 사진을 등록할 수 있다. ‘삭제’ 버튼을 누르면 등록한 사진이 삭제되고 다시 기본 사진으로 바뀐다.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‘비밀번호 변경’ 모달 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 정보를 입력하면 ‘회원정보 수정’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30"/>
          <p:cNvSpPr/>
          <p:nvPr/>
        </p:nvSpPr>
        <p:spPr>
          <a:xfrm>
            <a:off x="2881400" y="503475"/>
            <a:ext cx="3828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634000" y="3340650"/>
            <a:ext cx="1653300" cy="28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>
            <a:off x="2216000" y="1285825"/>
            <a:ext cx="508500" cy="220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/>
        </p:nvSpPr>
        <p:spPr>
          <a:xfrm>
            <a:off x="2606525" y="413631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252" name="Google Shape;252;p30"/>
          <p:cNvSpPr txBox="1"/>
          <p:nvPr/>
        </p:nvSpPr>
        <p:spPr>
          <a:xfrm>
            <a:off x="1959100" y="11959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1351807" y="32644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11" y="3484019"/>
            <a:ext cx="1653300" cy="26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24" y="4322752"/>
            <a:ext cx="1653300" cy="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/>
          <p:nvPr/>
        </p:nvSpPr>
        <p:spPr>
          <a:xfrm>
            <a:off x="6799813" y="385611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1" name="Google Shape;261;p31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모달(회원탈퇴1)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‘계정 탈퇴’ 버튼을 누르면 다음 단계로 넘어간다.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58877" cy="48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0824" cy="336962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1541350" y="975800"/>
            <a:ext cx="1779300" cy="58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967950" y="2208674"/>
            <a:ext cx="926100" cy="46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" name="Google Shape;63;p14"/>
          <p:cNvGraphicFramePr/>
          <p:nvPr/>
        </p:nvGraphicFramePr>
        <p:xfrm>
          <a:off x="5104100" y="205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이메일과 비밀번호를 모두 입력하면 ‘로그인’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‘비밀번호 찾기’ 버튼을 누르면 ‘비밀번호 찾기’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‘회원가입’ 버튼을 누르면 ‘회원가입’ 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소셜 로그인 버튼을 선택하면 해당 플랫폼의 로그인 팝업창을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로그인에 성공하면 ‘소셜 매치’ 메인페이지로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" name="Google Shape;64;p14"/>
          <p:cNvSpPr/>
          <p:nvPr/>
        </p:nvSpPr>
        <p:spPr>
          <a:xfrm>
            <a:off x="1930850" y="2018174"/>
            <a:ext cx="469500" cy="1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2543450" y="2018174"/>
            <a:ext cx="469500" cy="146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824" y="4412325"/>
            <a:ext cx="2455450" cy="41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829" y="3592201"/>
            <a:ext cx="2455419" cy="4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6741900" y="4031452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32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모달(회원탈퇴2)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현재 비밀번호를 입력하고 ‘탈퇴하기’ 버튼을 누르면 최종적으로 회원 탈퇴 처리된다.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8" name="Google Shape;2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4726" cy="50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-1"/>
            <a:ext cx="4417689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33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변경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입력한 두 비밀번호가 다르면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비밀번호를 모두 입력하면 ‘비밀번호 변경’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33"/>
          <p:cNvSpPr/>
          <p:nvPr/>
        </p:nvSpPr>
        <p:spPr>
          <a:xfrm>
            <a:off x="1723750" y="1289950"/>
            <a:ext cx="1732200" cy="94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196" y="3088950"/>
            <a:ext cx="2813903" cy="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0200" y="4235025"/>
            <a:ext cx="2813900" cy="45631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3"/>
          <p:cNvSpPr/>
          <p:nvPr/>
        </p:nvSpPr>
        <p:spPr>
          <a:xfrm>
            <a:off x="6754488" y="369936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Google Shape;283;p34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글 신고하기 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신고 사유는 중복 선택이 불가능하다.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84" name="Google Shape;2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8524" cy="5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5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로그인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이메일과 비밀번호를 모두 입력하면 ‘로그인’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‘비밀번호 찾기’ 버튼을 누르면 ‘비밀번호 찾기’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1699" cy="24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/>
          <p:nvPr/>
        </p:nvSpPr>
        <p:spPr>
          <a:xfrm>
            <a:off x="1577775" y="972200"/>
            <a:ext cx="1732200" cy="56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2233725" y="2006250"/>
            <a:ext cx="436800" cy="14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725" y="2984450"/>
            <a:ext cx="2417025" cy="4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725" y="4136750"/>
            <a:ext cx="2417025" cy="38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/>
          <p:nvPr/>
        </p:nvSpPr>
        <p:spPr>
          <a:xfrm>
            <a:off x="2394763" y="3576889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0" name="Google Shape;300;p36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비밀번호 찾기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가입되지 않은 이메일을 입력하면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이메일을 입력하면 ‘비밀번호 설정 링크 받기’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‘비밀번호 설정 링크 받기’ 버튼을 누르면 입력한 이메일로 설정 링크가 전송된다.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423" y="3129063"/>
            <a:ext cx="2286876" cy="37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513" y="4028350"/>
            <a:ext cx="2258706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/>
          <p:nvPr/>
        </p:nvSpPr>
        <p:spPr>
          <a:xfrm>
            <a:off x="2366338" y="3625452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934851" cy="277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4882248" cy="453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0" name="Google Shape;310;p37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프로필 설정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가입 후 기본 사진이 등록된다. ‘바꾸기’ 버튼을 누르면 사진을 등록할 수 있다. ‘삭제’ 버튼을 누르면 등록한 사진이 삭제되고 다시 기본 사진으로 바뀐다.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‘비밀번호 변경’ 모달 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 정보를 입력하면 ‘회원정보 수정’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1" name="Google Shape;311;p37"/>
          <p:cNvSpPr/>
          <p:nvPr/>
        </p:nvSpPr>
        <p:spPr>
          <a:xfrm>
            <a:off x="2198225" y="1431275"/>
            <a:ext cx="499500" cy="20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1581875" y="3296400"/>
            <a:ext cx="1732200" cy="36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11" y="3331619"/>
            <a:ext cx="1653300" cy="26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24" y="4170352"/>
            <a:ext cx="1653300" cy="2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/>
          <p:nvPr/>
        </p:nvSpPr>
        <p:spPr>
          <a:xfrm>
            <a:off x="6799813" y="370371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06726" cy="4559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1" name="Google Shape;321;p38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비밀번호 변경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입력한 두 비밀번호가 다르면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비밀번호를 모두 입력하면 ‘비밀번호 변경’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2" name="Google Shape;3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09" y="2942250"/>
            <a:ext cx="2813903" cy="4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5513" y="4088325"/>
            <a:ext cx="2813900" cy="45631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8"/>
          <p:cNvSpPr/>
          <p:nvPr/>
        </p:nvSpPr>
        <p:spPr>
          <a:xfrm>
            <a:off x="6799800" y="355266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/>
          <p:nvPr/>
        </p:nvSpPr>
        <p:spPr>
          <a:xfrm>
            <a:off x="1517904" y="1354994"/>
            <a:ext cx="1732200" cy="108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3" y="0"/>
            <a:ext cx="4575926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1" name="Google Shape;331;p39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매치 내역(예정 매치)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 페이지는 달력과 함께 하단에 오늘의 매치 내역을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매치가 있는 날은 색칠이 되어있다. 해당 날짜를 클릭하면 하단에 그 날의 매치를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‘예정 매치’와 ‘종료 매치’를 선택하여 확인할 수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매치를 클릭하면 해당 매치의 상세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2" name="Google Shape;332;p39"/>
          <p:cNvSpPr/>
          <p:nvPr/>
        </p:nvSpPr>
        <p:spPr>
          <a:xfrm>
            <a:off x="3004450" y="1536275"/>
            <a:ext cx="310200" cy="25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9"/>
          <p:cNvSpPr/>
          <p:nvPr/>
        </p:nvSpPr>
        <p:spPr>
          <a:xfrm>
            <a:off x="1389675" y="2480368"/>
            <a:ext cx="1034700" cy="34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>
            <a:off x="1689475" y="2918404"/>
            <a:ext cx="2662200" cy="39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2727700" y="14660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336" name="Google Shape;336;p39"/>
          <p:cNvSpPr txBox="1"/>
          <p:nvPr/>
        </p:nvSpPr>
        <p:spPr>
          <a:xfrm>
            <a:off x="1055775" y="24514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1389675" y="29164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❹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07" y="0"/>
            <a:ext cx="4585931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3" name="Google Shape;343;p40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매치 내역(종료 매치)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메인 페이지는 달력과 함께 하단에 오늘의 매치 내역을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매치가 있는 날은 색칠이 되어있다. 해당 날짜를 클릭하면 하단에 그 날의 매치를 보여준다.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‘예정 매치’와 ‘종료 매치’를 선택하여 확인할 수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매치를 클릭하면 해당 매치의 상세 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‘종료 매치’에는 회원에 대한 평가를 마친 매치에 ‘제출 완료’ 표시를, 회원에 대한 평가를 마치지 않은 매치에 ‘제출 완료’ 표시를, 취소된 매치에는 ‘매치 취소’ 표시를 보여준다.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40"/>
          <p:cNvSpPr/>
          <p:nvPr/>
        </p:nvSpPr>
        <p:spPr>
          <a:xfrm>
            <a:off x="4046486" y="3477821"/>
            <a:ext cx="450300" cy="3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0"/>
          <p:cNvSpPr/>
          <p:nvPr/>
        </p:nvSpPr>
        <p:spPr>
          <a:xfrm>
            <a:off x="1679124" y="2869425"/>
            <a:ext cx="2841000" cy="4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/>
          <p:nvPr/>
        </p:nvSpPr>
        <p:spPr>
          <a:xfrm>
            <a:off x="3004450" y="1536275"/>
            <a:ext cx="310200" cy="25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0"/>
          <p:cNvSpPr txBox="1"/>
          <p:nvPr/>
        </p:nvSpPr>
        <p:spPr>
          <a:xfrm>
            <a:off x="2727700" y="14660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1414168" y="2480368"/>
            <a:ext cx="1034700" cy="34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1131975" y="24514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  <p:sp>
        <p:nvSpPr>
          <p:cNvPr id="350" name="Google Shape;350;p40"/>
          <p:cNvSpPr txBox="1"/>
          <p:nvPr/>
        </p:nvSpPr>
        <p:spPr>
          <a:xfrm>
            <a:off x="1389675" y="29164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❹</a:t>
            </a:r>
            <a:endParaRPr/>
          </a:p>
        </p:txBody>
      </p:sp>
      <p:sp>
        <p:nvSpPr>
          <p:cNvPr id="351" name="Google Shape;351;p40"/>
          <p:cNvSpPr txBox="1"/>
          <p:nvPr/>
        </p:nvSpPr>
        <p:spPr>
          <a:xfrm>
            <a:off x="3712575" y="34394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❺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41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매치 상세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참가자를 버튼 색과 같은 팀으로 배정한다. 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참가자를 평가하는 모달 창을 띄운다. 이 버튼은 경기가 시작하면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평가가 완료된 회원은 이 버튼으로 표시된다. 다시 클릭하면 평가를 수정할 수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 평가를 최종적으로 제출한다. 이 버튼은 모든 참가자에 대한 평가를 마쳐야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57" name="Google Shape;3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86052" cy="44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1"/>
          <p:cNvSpPr/>
          <p:nvPr/>
        </p:nvSpPr>
        <p:spPr>
          <a:xfrm>
            <a:off x="3578075" y="1699525"/>
            <a:ext cx="993900" cy="3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3244175" y="1661131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3244175" y="3191767"/>
            <a:ext cx="433500" cy="15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2253575" y="3191767"/>
            <a:ext cx="433500" cy="15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1"/>
          <p:cNvSpPr txBox="1"/>
          <p:nvPr/>
        </p:nvSpPr>
        <p:spPr>
          <a:xfrm>
            <a:off x="1993800" y="3068331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  <p:sp>
        <p:nvSpPr>
          <p:cNvPr id="363" name="Google Shape;363;p41"/>
          <p:cNvSpPr txBox="1"/>
          <p:nvPr/>
        </p:nvSpPr>
        <p:spPr>
          <a:xfrm>
            <a:off x="2986475" y="3068331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111900" y="3812225"/>
            <a:ext cx="1736700" cy="32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1"/>
          <p:cNvSpPr txBox="1"/>
          <p:nvPr/>
        </p:nvSpPr>
        <p:spPr>
          <a:xfrm>
            <a:off x="1778000" y="378525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❹</a:t>
            </a:r>
            <a:endParaRPr/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6275" y="3489872"/>
            <a:ext cx="2132375" cy="35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275" y="4415151"/>
            <a:ext cx="2132384" cy="36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/>
          <p:nvPr/>
        </p:nvSpPr>
        <p:spPr>
          <a:xfrm>
            <a:off x="6799800" y="3949064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80575" cy="32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1562375" y="1436925"/>
            <a:ext cx="1650000" cy="30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5" name="Google Shape;75;p15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비밀번호 찾기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가입되지 않은 이메일을 입력하면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이메일을 입력하면 ‘비밀번호 설정 링크 받기’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‘비밀번호 설정 링크 받기’ 버튼을 누르면 입력한 이메일로 설정 링크가 전송된다.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5"/>
          <p:cNvSpPr/>
          <p:nvPr/>
        </p:nvSpPr>
        <p:spPr>
          <a:xfrm>
            <a:off x="1562375" y="1344528"/>
            <a:ext cx="828900" cy="9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986" y="3147038"/>
            <a:ext cx="2286876" cy="37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0076" y="4046325"/>
            <a:ext cx="2258706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6741900" y="3643427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3" name="Google Shape;373;p42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매니저- 참가자 평가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참가자의 레벨을 선택한다. 레벨은 구상중…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매너 점수 감점 항목을 선택한다. 중복 선택이 가능하다. 감점 항목이 없으면 +점수를 줄 예정이다.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AutoNum type="arabicPeriod"/>
                      </a:pPr>
                      <a:r>
                        <a:rPr lang="ko" sz="800"/>
                        <a:t>DEVELOPMENT 1~3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BEGINNER 1~5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INTERMEDIATE 1~4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ADVANCED 1~4</a:t>
                      </a:r>
                      <a:endParaRPr sz="800"/>
                    </a:p>
                    <a:p>
                      <a:pPr indent="-27940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AutoNum type="arabicPeriod"/>
                      </a:pPr>
                      <a:r>
                        <a:rPr lang="ko" sz="800"/>
                        <a:t>PRO 1~3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5852" cy="4487076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/>
          <p:nvPr/>
        </p:nvSpPr>
        <p:spPr>
          <a:xfrm>
            <a:off x="1317700" y="1159975"/>
            <a:ext cx="642600" cy="260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1028761" y="1103597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377" name="Google Shape;377;p42"/>
          <p:cNvSpPr/>
          <p:nvPr/>
        </p:nvSpPr>
        <p:spPr>
          <a:xfrm>
            <a:off x="1317700" y="1739775"/>
            <a:ext cx="2261100" cy="148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1028771" y="1645588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402" y="2289325"/>
            <a:ext cx="1900688" cy="21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950" y="-39800"/>
            <a:ext cx="5203226" cy="51435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9" name="Google Shape;389;p44"/>
          <p:cNvGraphicFramePr/>
          <p:nvPr/>
        </p:nvGraphicFramePr>
        <p:xfrm>
          <a:off x="5176275" y="296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382850"/>
                <a:gridCol w="3494625"/>
              </a:tblGrid>
              <a:tr h="3957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95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관리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9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749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새 클래스 개설하기를 누르면 , 클래스등록 페이지로 넘어가지만,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이미 진행하는 클래스가 있으면 이미 진행중인 클래스가 있습니다.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modal을 띄우고 접근할 수 없다.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0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진행중인 클래스의 내역을 보여준다.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2-2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클래스 정보 버튼을 클릭하면, 클래스 상세 페이지로 넘어간다.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2-2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전체 회원 정보를 누르면,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해당 클래스를 수강중인 수강생의 정보페이지로 이동한다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8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3-1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이미 종료된 클래스명 클래스 강의 기간 내역이 보인다.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3-2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회원 정보를 누르면,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클래스를 들었던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수강생의 정보페이지로 이동한다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0" name="Google Shape;390;p44"/>
          <p:cNvSpPr/>
          <p:nvPr/>
        </p:nvSpPr>
        <p:spPr>
          <a:xfrm>
            <a:off x="3118975" y="4744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391" name="Google Shape;391;p44"/>
          <p:cNvSpPr/>
          <p:nvPr/>
        </p:nvSpPr>
        <p:spPr>
          <a:xfrm>
            <a:off x="264925" y="114807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392" name="Google Shape;392;p44"/>
          <p:cNvSpPr/>
          <p:nvPr/>
        </p:nvSpPr>
        <p:spPr>
          <a:xfrm>
            <a:off x="264925" y="20438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42474" cy="483870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45"/>
          <p:cNvGraphicFramePr/>
          <p:nvPr/>
        </p:nvGraphicFramePr>
        <p:xfrm>
          <a:off x="5023650" y="50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클래스를 수강한 수강생 정보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클래스관리 페이지에서 진행 클래스 row에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전체 회원 정보를 누르면 넘어오는 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2-1 메시지 보내기 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메시지 보내기 버튼을 클릭하면,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회원에게 메시지를 보내는 페이지로 넘어간다.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3-1 상세 정보버튼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상세정보를 누르면,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해당 수강생의 상세정보를 볼 수 있다.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9" name="Google Shape;399;p45"/>
          <p:cNvSpPr/>
          <p:nvPr/>
        </p:nvSpPr>
        <p:spPr>
          <a:xfrm>
            <a:off x="192150" y="1005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2992625" y="11179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3802050" y="1005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25" y="-44725"/>
            <a:ext cx="570505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7" name="Google Shape;407;p46"/>
          <p:cNvGraphicFramePr/>
          <p:nvPr/>
        </p:nvGraphicFramePr>
        <p:xfrm>
          <a:off x="5023650" y="50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등록화면_1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관리 페이지에서 새 클래스 개설하기 버튼을 눌렀을 때,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링크되는 총 3개의 클래스 정보입력창 중 첫페이지이다.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등록 입력페이지에서 이전은 이전의 클래스입력창으로 넘어가며,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다음은 다음 클래스 등록 페이지로 넘어간다.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p46"/>
          <p:cNvSpPr/>
          <p:nvPr/>
        </p:nvSpPr>
        <p:spPr>
          <a:xfrm>
            <a:off x="1103375" y="6267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09" name="Google Shape;409;p46"/>
          <p:cNvSpPr/>
          <p:nvPr/>
        </p:nvSpPr>
        <p:spPr>
          <a:xfrm>
            <a:off x="626300" y="4443325"/>
            <a:ext cx="4428000" cy="58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6"/>
          <p:cNvSpPr/>
          <p:nvPr/>
        </p:nvSpPr>
        <p:spPr>
          <a:xfrm>
            <a:off x="557425" y="4443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411" name="Google Shape;411;p46"/>
          <p:cNvSpPr/>
          <p:nvPr/>
        </p:nvSpPr>
        <p:spPr>
          <a:xfrm>
            <a:off x="1103375" y="626700"/>
            <a:ext cx="3198000" cy="371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9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7"/>
          <p:cNvSpPr/>
          <p:nvPr/>
        </p:nvSpPr>
        <p:spPr>
          <a:xfrm>
            <a:off x="626300" y="4443325"/>
            <a:ext cx="4428000" cy="58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7"/>
          <p:cNvSpPr/>
          <p:nvPr/>
        </p:nvSpPr>
        <p:spPr>
          <a:xfrm>
            <a:off x="557425" y="4443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419" name="Google Shape;419;p47"/>
          <p:cNvSpPr/>
          <p:nvPr/>
        </p:nvSpPr>
        <p:spPr>
          <a:xfrm>
            <a:off x="1350900" y="129345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20" name="Google Shape;420;p47"/>
          <p:cNvSpPr/>
          <p:nvPr/>
        </p:nvSpPr>
        <p:spPr>
          <a:xfrm>
            <a:off x="1095925" y="1193225"/>
            <a:ext cx="3198000" cy="313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1" name="Google Shape;421;p47"/>
          <p:cNvGraphicFramePr/>
          <p:nvPr/>
        </p:nvGraphicFramePr>
        <p:xfrm>
          <a:off x="5003750" y="70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등록화면_2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관리 페이지에서 새 클래스 개설하기 버튼을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링크되는 총 3개의 클래스 정보입력창 중 두번째 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 입력페이지에서 이전은 이전의 클래스입력창으로 넘어가며,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다음은 다음 클래스 등록 페이지로 넘어간다.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2" name="Google Shape;422;p47"/>
          <p:cNvSpPr/>
          <p:nvPr/>
        </p:nvSpPr>
        <p:spPr>
          <a:xfrm>
            <a:off x="1714900" y="1564375"/>
            <a:ext cx="955800" cy="32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48"/>
          <p:cNvGraphicFramePr/>
          <p:nvPr/>
        </p:nvGraphicFramePr>
        <p:xfrm>
          <a:off x="5003750" y="70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등록화면_3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관리 페이지에서 새 클래스 개설하기 버튼을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링크되는 총 3개의 클래스 정보입력창 중 세번째 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 입력페이지에서 이전은 이전의 클래스입력창으로 넘어가며,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다음은 다음 클래스 등록 페이지로 넘어간다.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00" y="653500"/>
            <a:ext cx="4698952" cy="295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950"/>
            <a:ext cx="4970952" cy="5098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4" name="Google Shape;434;p49"/>
          <p:cNvGraphicFramePr/>
          <p:nvPr/>
        </p:nvGraphicFramePr>
        <p:xfrm>
          <a:off x="5023650" y="4843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56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56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등록버튼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5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74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등록페이지에 데이터를 다 입력하고, 완료 버튼을 누르면,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등록하시겠습니까? 라는 모달창이 뜨고 확인을 누르면,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등록이 되고, 취소를 누르면 , 다시 입력페이지가 활성화 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97849" cy="5107773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/>
          <p:nvPr/>
        </p:nvSpPr>
        <p:spPr>
          <a:xfrm>
            <a:off x="239375" y="440985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  <p:sp>
        <p:nvSpPr>
          <p:cNvPr id="441" name="Google Shape;441;p50"/>
          <p:cNvSpPr/>
          <p:nvPr/>
        </p:nvSpPr>
        <p:spPr>
          <a:xfrm>
            <a:off x="264725" y="52007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graphicFrame>
        <p:nvGraphicFramePr>
          <p:cNvPr id="442" name="Google Shape;442;p50"/>
          <p:cNvGraphicFramePr/>
          <p:nvPr/>
        </p:nvGraphicFramePr>
        <p:xfrm>
          <a:off x="5023650" y="50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메인페이지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셀렉트박스에 있는 카테고리를 하면 sorting됨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 레벨(회원의 숙련도에 맞게 선택가능)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1-2 지역선택가능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회원이 등록한 클래스 정보를 보여줌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 클래스이미지, 제목, 수업난이도,  정보가 나타난다.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2-2 클릭시 클래스 상세페이지로 넘어감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인기 강사목록을 보여줌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3-1 강사 프로필사진, 강사이름, 강의평가 정보뿌림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3-1 클릭시 클래스 상세페이지로 넘어감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3" name="Google Shape;443;p50"/>
          <p:cNvSpPr/>
          <p:nvPr/>
        </p:nvSpPr>
        <p:spPr>
          <a:xfrm>
            <a:off x="337600" y="25967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50" y="33200"/>
            <a:ext cx="51864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1"/>
          <p:cNvSpPr/>
          <p:nvPr/>
        </p:nvSpPr>
        <p:spPr>
          <a:xfrm>
            <a:off x="2481100" y="12234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50" name="Google Shape;450;p51"/>
          <p:cNvSpPr/>
          <p:nvPr/>
        </p:nvSpPr>
        <p:spPr>
          <a:xfrm>
            <a:off x="143325" y="15351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graphicFrame>
        <p:nvGraphicFramePr>
          <p:cNvPr id="451" name="Google Shape;451;p51"/>
          <p:cNvGraphicFramePr/>
          <p:nvPr/>
        </p:nvGraphicFramePr>
        <p:xfrm>
          <a:off x="5163025" y="24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상세페이지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문의하기 버튼을 누르면, 강사에게 쪽지보내는 모달창으로 넘어간다.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정보,Q&amp;A,취소/환불,강사정보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탭을 누르면 해당 위치로 스크롤이 움직인다.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2" name="Google Shape;452;p51"/>
          <p:cNvSpPr/>
          <p:nvPr/>
        </p:nvSpPr>
        <p:spPr>
          <a:xfrm>
            <a:off x="510550" y="2578900"/>
            <a:ext cx="15186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1"/>
          <p:cNvSpPr/>
          <p:nvPr/>
        </p:nvSpPr>
        <p:spPr>
          <a:xfrm>
            <a:off x="590950" y="3484050"/>
            <a:ext cx="15186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632075" y="4055350"/>
            <a:ext cx="1518600" cy="157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"/>
            <a:ext cx="4870871" cy="4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1994703" y="780189"/>
            <a:ext cx="864000" cy="40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1534469" y="1369904"/>
            <a:ext cx="1732200" cy="4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1534476" y="1813895"/>
            <a:ext cx="1732200" cy="92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" name="Google Shape;88;p16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소셜 로그인 버튼을 선택하면 해당 플랫폼의 회원가입 팝업창을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가입된 이메일을 입력하면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입력한 두 비밀번호가 다르면 하단에 경고 문구를 띄운다.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 정보를 입력하면 ‘가입완료’ 버튼이 활성화된다.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회원가입을 완료하면 ‘필수 정보 입력’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463" y="3581950"/>
            <a:ext cx="2448000" cy="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8463" y="4533102"/>
            <a:ext cx="2448000" cy="43479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6799825" y="4079577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676400" y="781100"/>
            <a:ext cx="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216175" y="1391800"/>
            <a:ext cx="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1216175" y="1813900"/>
            <a:ext cx="3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❸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/>
        </p:nvSpPr>
        <p:spPr>
          <a:xfrm>
            <a:off x="5652125" y="1661950"/>
            <a:ext cx="33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2262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2"/>
          <p:cNvSpPr/>
          <p:nvPr/>
        </p:nvSpPr>
        <p:spPr>
          <a:xfrm>
            <a:off x="464800" y="95557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graphicFrame>
        <p:nvGraphicFramePr>
          <p:cNvPr id="462" name="Google Shape;462;p52"/>
          <p:cNvGraphicFramePr/>
          <p:nvPr/>
        </p:nvGraphicFramePr>
        <p:xfrm>
          <a:off x="5209625" y="444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{8C6CB9EB-5A0F-4360-899B-B4D203F74B04}</a:tableStyleId>
              </a:tblPr>
              <a:tblGrid>
                <a:gridCol w="409575"/>
                <a:gridCol w="3467100"/>
              </a:tblGrid>
              <a:tr h="3524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400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문의 쪽지함</a:t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상세페이지에서 문의하기 버튼을 누르면 링크되는 페이지이다.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①</a:t>
                      </a:r>
                      <a:endParaRPr sz="8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모든쪽지, 보낸쪽지,받은쪽지 탭을 클릭하여 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자신이 원하는 유형의 쪽지만 볼 수 있고,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체크버튼을 누르면 안읽은 메시지만 sorting 되어 볼수 있다.</a:t>
                      </a:r>
                      <a:endParaRPr sz="8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38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②</a:t>
                      </a:r>
                      <a:endParaRPr sz="8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원하는 쪽지를 찾아클릭하면,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팝업창이 뜨면서 상세한 쪽지의 내용을 볼 수있다.</a:t>
                      </a:r>
                      <a:endParaRPr sz="800"/>
                    </a:p>
                  </a:txBody>
                  <a:tcPr marT="95250" marB="95250" marR="95250" marL="9525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3" name="Google Shape;463;p52"/>
          <p:cNvSpPr/>
          <p:nvPr/>
        </p:nvSpPr>
        <p:spPr>
          <a:xfrm>
            <a:off x="311900" y="166195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464" name="Google Shape;464;p52"/>
          <p:cNvSpPr/>
          <p:nvPr/>
        </p:nvSpPr>
        <p:spPr>
          <a:xfrm>
            <a:off x="696200" y="78550"/>
            <a:ext cx="3352500" cy="367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225" y="-44725"/>
            <a:ext cx="570505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0" name="Google Shape;470;p53"/>
          <p:cNvGraphicFramePr/>
          <p:nvPr/>
        </p:nvGraphicFramePr>
        <p:xfrm>
          <a:off x="5023650" y="50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수정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화면_1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클래스수정페이지 중 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총 3개의 클래스 정보입력창 중 첫페이지이다.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2-1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</a:t>
                      </a:r>
                      <a:r>
                        <a:rPr lang="ko" sz="800"/>
                        <a:t>수정</a:t>
                      </a:r>
                      <a:r>
                        <a:rPr lang="ko" sz="800"/>
                        <a:t> 입력페이지에서 이전은 이전의 클래스입력창으로 넘어가며,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다음은 다음 클래스 등록 페이지로 넘어간다.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1" name="Google Shape;471;p53"/>
          <p:cNvSpPr/>
          <p:nvPr/>
        </p:nvSpPr>
        <p:spPr>
          <a:xfrm>
            <a:off x="1103375" y="6267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626300" y="4443325"/>
            <a:ext cx="4428000" cy="58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"/>
          <p:cNvSpPr/>
          <p:nvPr/>
        </p:nvSpPr>
        <p:spPr>
          <a:xfrm>
            <a:off x="557425" y="4443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474" name="Google Shape;474;p53"/>
          <p:cNvSpPr/>
          <p:nvPr/>
        </p:nvSpPr>
        <p:spPr>
          <a:xfrm>
            <a:off x="1103375" y="626700"/>
            <a:ext cx="3198000" cy="371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9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4"/>
          <p:cNvSpPr/>
          <p:nvPr/>
        </p:nvSpPr>
        <p:spPr>
          <a:xfrm>
            <a:off x="626300" y="4443325"/>
            <a:ext cx="4428000" cy="58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4"/>
          <p:cNvSpPr/>
          <p:nvPr/>
        </p:nvSpPr>
        <p:spPr>
          <a:xfrm>
            <a:off x="1350900" y="129345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482" name="Google Shape;482;p54"/>
          <p:cNvSpPr/>
          <p:nvPr/>
        </p:nvSpPr>
        <p:spPr>
          <a:xfrm>
            <a:off x="1062800" y="1201525"/>
            <a:ext cx="3198000" cy="3130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3" name="Google Shape;483;p54"/>
          <p:cNvGraphicFramePr/>
          <p:nvPr/>
        </p:nvGraphicFramePr>
        <p:xfrm>
          <a:off x="5003750" y="700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수정화면_2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관리 페이지에서 새 클래스 개설하기 버튼을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링크되는 총 3개의 클래스 정보입력창 중 두번째 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 입력페이지에서 이전은 이전의 클래스입력창으로 넘어가며,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다음은 다음 클래스 등록 페이지로 넘어간다.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4" name="Google Shape;484;p54"/>
          <p:cNvSpPr/>
          <p:nvPr/>
        </p:nvSpPr>
        <p:spPr>
          <a:xfrm>
            <a:off x="557425" y="44433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19501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0" name="Google Shape;490;p55"/>
          <p:cNvGraphicFramePr/>
          <p:nvPr/>
        </p:nvGraphicFramePr>
        <p:xfrm>
          <a:off x="5004600" y="741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수정화면_3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관리 페이지에서 새 클래스 개설하기 버튼을 클릭 시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4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링크되는 총 3개의 클래스 정보입력창 중 세번째 페이지이다.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등록 입력페이지에서 이전은 이전의 클래스입력창으로 넘어가며,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다음은 다음 클래스 등록 페이지로 넘어간다.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98403" cy="48569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6" name="Google Shape;496;p56"/>
          <p:cNvGraphicFramePr/>
          <p:nvPr/>
        </p:nvGraphicFramePr>
        <p:xfrm>
          <a:off x="4944000" y="391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 정보 수정 모달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마이페이지에서 자신이 만든 클래스 정보를 수정하고 나서 완료를 누르면 나오는 모달로 ,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확인버튼을 누르면, 수정되고, 취소버튼을 누르면,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다시 수정페이지가 활성화된다.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0" y="0"/>
            <a:ext cx="4870226" cy="4755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2" name="Google Shape;502;p57"/>
          <p:cNvGraphicFramePr/>
          <p:nvPr/>
        </p:nvGraphicFramePr>
        <p:xfrm>
          <a:off x="5215325" y="45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마이페이지-수강중인 클래스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마이페이지에서  수강중인 클래스탭를 누르면 나오는페이지이다.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리뷰남기기 버튼을 누르면, 리뷰를 남길수 있는 리뷰 팝업이 뜬다.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클래스정보 버튼을 누르면, 클래스 상세로 넘어감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3" name="Google Shape;503;p57"/>
          <p:cNvSpPr/>
          <p:nvPr/>
        </p:nvSpPr>
        <p:spPr>
          <a:xfrm>
            <a:off x="1697400" y="1266375"/>
            <a:ext cx="920100" cy="497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7"/>
          <p:cNvSpPr/>
          <p:nvPr/>
        </p:nvSpPr>
        <p:spPr>
          <a:xfrm>
            <a:off x="3000800" y="1571225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505" name="Google Shape;505;p57"/>
          <p:cNvSpPr/>
          <p:nvPr/>
        </p:nvSpPr>
        <p:spPr>
          <a:xfrm>
            <a:off x="1616775" y="12247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sp>
        <p:nvSpPr>
          <p:cNvPr id="506" name="Google Shape;506;p57"/>
          <p:cNvSpPr/>
          <p:nvPr/>
        </p:nvSpPr>
        <p:spPr>
          <a:xfrm>
            <a:off x="3273900" y="1758150"/>
            <a:ext cx="459600" cy="3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7"/>
          <p:cNvSpPr/>
          <p:nvPr/>
        </p:nvSpPr>
        <p:spPr>
          <a:xfrm>
            <a:off x="3733500" y="1758150"/>
            <a:ext cx="459600" cy="31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"/>
          <p:cNvSpPr/>
          <p:nvPr/>
        </p:nvSpPr>
        <p:spPr>
          <a:xfrm>
            <a:off x="3724250" y="15381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550" y="2907500"/>
            <a:ext cx="4112451" cy="21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/>
          <p:nvPr/>
        </p:nvSpPr>
        <p:spPr>
          <a:xfrm>
            <a:off x="582550" y="3148370"/>
            <a:ext cx="3610500" cy="18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"/>
          <p:cNvSpPr/>
          <p:nvPr/>
        </p:nvSpPr>
        <p:spPr>
          <a:xfrm>
            <a:off x="687275" y="1786900"/>
            <a:ext cx="713400" cy="1826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825"/>
            <a:ext cx="5062927" cy="227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8"/>
          <p:cNvSpPr/>
          <p:nvPr/>
        </p:nvSpPr>
        <p:spPr>
          <a:xfrm>
            <a:off x="1941200" y="10556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endParaRPr/>
          </a:p>
        </p:txBody>
      </p:sp>
      <p:sp>
        <p:nvSpPr>
          <p:cNvPr id="518" name="Google Shape;518;p58"/>
          <p:cNvSpPr/>
          <p:nvPr/>
        </p:nvSpPr>
        <p:spPr>
          <a:xfrm>
            <a:off x="1556900" y="17659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endParaRPr/>
          </a:p>
        </p:txBody>
      </p:sp>
      <p:sp>
        <p:nvSpPr>
          <p:cNvPr id="519" name="Google Shape;519;p58"/>
          <p:cNvSpPr/>
          <p:nvPr/>
        </p:nvSpPr>
        <p:spPr>
          <a:xfrm>
            <a:off x="1464925" y="636500"/>
            <a:ext cx="384300" cy="2604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endParaRPr/>
          </a:p>
        </p:txBody>
      </p:sp>
      <p:pic>
        <p:nvPicPr>
          <p:cNvPr id="520" name="Google Shape;52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9050"/>
            <a:ext cx="4960375" cy="2333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8"/>
          <p:cNvSpPr/>
          <p:nvPr/>
        </p:nvSpPr>
        <p:spPr>
          <a:xfrm>
            <a:off x="-12" y="2207550"/>
            <a:ext cx="4872000" cy="277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2" name="Google Shape;522;p58"/>
          <p:cNvCxnSpPr/>
          <p:nvPr/>
        </p:nvCxnSpPr>
        <p:spPr>
          <a:xfrm flipH="1">
            <a:off x="1783625" y="2059950"/>
            <a:ext cx="19200" cy="74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8"/>
          <p:cNvSpPr txBox="1"/>
          <p:nvPr/>
        </p:nvSpPr>
        <p:spPr>
          <a:xfrm>
            <a:off x="5476200" y="4343200"/>
            <a:ext cx="19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24" name="Google Shape;524;p58"/>
          <p:cNvGraphicFramePr/>
          <p:nvPr/>
        </p:nvGraphicFramePr>
        <p:xfrm>
          <a:off x="5215325" y="45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리뷰페이지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1-1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별을 클릭하면 활성화 되어 , 별의 갯수로 평가가 이루어짐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2-1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클래스 수강 종료 후 해당클래스의 대한 리뷰를 쓸수있는 칸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3-1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 작성을 끝내고 완료버튼을 누르면,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 등록하시겠습니까 팝업이 뜬다.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3-2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모달에서 확인을 누르면, 리뷰 작성이 완료되었다는 모달이 뜬다.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3-3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리뷰 등록하시겠습니까 모달에서 취소를 누르면,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모달창이 사라지고, 다시 리뷰를 작성 가능하다.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49424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501" cy="3630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75" y="76200"/>
            <a:ext cx="3696416" cy="499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4" name="Google Shape;544;p61"/>
          <p:cNvGraphicFramePr/>
          <p:nvPr/>
        </p:nvGraphicFramePr>
        <p:xfrm>
          <a:off x="4690333" y="62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55975"/>
                <a:gridCol w="3886150"/>
              </a:tblGrid>
              <a:tr h="447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447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자신의 프로필을 클릭했을 때 나오는 메뉴</a:t>
                      </a:r>
                      <a:endParaRPr sz="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47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522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각각의 메뉴를 클릭해 상세메뉴로 접근가능하다.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73277" cy="29292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0" name="Google Shape;100;p17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필수 정보 입력1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모든 정보를 입력하면 ‘다음’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‘다음’ 버튼을 선택하면 ‘필수 정보 입력2’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1" name="Google Shape;101;p17"/>
          <p:cNvSpPr/>
          <p:nvPr/>
        </p:nvSpPr>
        <p:spPr>
          <a:xfrm>
            <a:off x="1450668" y="884475"/>
            <a:ext cx="1732200" cy="85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109" y="2571750"/>
            <a:ext cx="2176711" cy="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113" y="3449550"/>
            <a:ext cx="217671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6799800" y="3010427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050"/>
            <a:ext cx="587065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853" y="879550"/>
            <a:ext cx="8667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2"/>
          <p:cNvSpPr/>
          <p:nvPr/>
        </p:nvSpPr>
        <p:spPr>
          <a:xfrm>
            <a:off x="4941525" y="1251800"/>
            <a:ext cx="2883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62"/>
          <p:cNvSpPr txBox="1"/>
          <p:nvPr/>
        </p:nvSpPr>
        <p:spPr>
          <a:xfrm>
            <a:off x="4686628" y="9627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553" name="Google Shape;553;p62"/>
          <p:cNvSpPr txBox="1"/>
          <p:nvPr/>
        </p:nvSpPr>
        <p:spPr>
          <a:xfrm>
            <a:off x="2033951" y="164664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554" name="Google Shape;554;p62"/>
          <p:cNvSpPr txBox="1"/>
          <p:nvPr/>
        </p:nvSpPr>
        <p:spPr>
          <a:xfrm>
            <a:off x="793765" y="1133757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graphicFrame>
        <p:nvGraphicFramePr>
          <p:cNvPr id="555" name="Google Shape;555;p62"/>
          <p:cNvGraphicFramePr/>
          <p:nvPr/>
        </p:nvGraphicFramePr>
        <p:xfrm>
          <a:off x="5229833" y="1879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프로필 -&gt; 내가 쓴글(테니스 이야기, 다른 운동 이야기, 일상이야기, 클럽 게시판)의 화면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우측의 메뉴를 클릭해 해당글을 수정/삭제 가능합니다.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좌측의 메뉴를 통해 주제를 이동할 수 있습니다.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" name="Google Shape;556;p62"/>
          <p:cNvSpPr/>
          <p:nvPr/>
        </p:nvSpPr>
        <p:spPr>
          <a:xfrm>
            <a:off x="1060375" y="1020325"/>
            <a:ext cx="562800" cy="18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025" y="3988275"/>
            <a:ext cx="3583275" cy="11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2"/>
          <p:cNvSpPr/>
          <p:nvPr/>
        </p:nvSpPr>
        <p:spPr>
          <a:xfrm>
            <a:off x="1080011" y="1853895"/>
            <a:ext cx="562800" cy="18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2"/>
          <p:cNvSpPr/>
          <p:nvPr/>
        </p:nvSpPr>
        <p:spPr>
          <a:xfrm>
            <a:off x="3176400" y="380725"/>
            <a:ext cx="562800" cy="184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1324" y="137069"/>
            <a:ext cx="8242675" cy="7626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2"/>
          <p:cNvSpPr/>
          <p:nvPr/>
        </p:nvSpPr>
        <p:spPr>
          <a:xfrm>
            <a:off x="2238550" y="896736"/>
            <a:ext cx="392700" cy="85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63"/>
          <p:cNvPicPr preferRelativeResize="0"/>
          <p:nvPr/>
        </p:nvPicPr>
        <p:blipFill rotWithShape="1">
          <a:blip r:embed="rId3">
            <a:alphaModFix/>
          </a:blip>
          <a:srcRect b="0" l="8273" r="0" t="0"/>
          <a:stretch/>
        </p:blipFill>
        <p:spPr>
          <a:xfrm>
            <a:off x="99150" y="162950"/>
            <a:ext cx="5140777" cy="46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78" y="854750"/>
            <a:ext cx="866775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3"/>
          <p:cNvSpPr/>
          <p:nvPr/>
        </p:nvSpPr>
        <p:spPr>
          <a:xfrm>
            <a:off x="4437050" y="1227000"/>
            <a:ext cx="288300" cy="14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3"/>
          <p:cNvSpPr txBox="1"/>
          <p:nvPr/>
        </p:nvSpPr>
        <p:spPr>
          <a:xfrm>
            <a:off x="4343278" y="8547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570" name="Google Shape;570;p63"/>
          <p:cNvGraphicFramePr/>
          <p:nvPr/>
        </p:nvGraphicFramePr>
        <p:xfrm>
          <a:off x="5130333" y="158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프로필 -&gt; 내가 쓴글(중고 거래)의 화면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우측의 메뉴를 클릭해 해당글을 수정/삭제 가능합니다.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870664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4"/>
          <p:cNvSpPr txBox="1"/>
          <p:nvPr/>
        </p:nvSpPr>
        <p:spPr>
          <a:xfrm>
            <a:off x="2149528" y="134598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577" name="Google Shape;577;p64"/>
          <p:cNvGraphicFramePr/>
          <p:nvPr/>
        </p:nvGraphicFramePr>
        <p:xfrm>
          <a:off x="5130333" y="841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프로필 -&gt; 내가 좋아요한 글의 화면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해당 버튼을 눌러 좋아요를 취소할 수 있습니다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자신이 좋아요를 누른 게시글을 전부 볼 수 있습니다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574"/>
            <a:ext cx="5875098" cy="48423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3" name="Google Shape;583;p65"/>
          <p:cNvGraphicFramePr/>
          <p:nvPr/>
        </p:nvGraphicFramePr>
        <p:xfrm>
          <a:off x="5130333" y="1101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프로필 =&gt; 찜목록의 화면/ 수정예정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자신이 중고거래에서 찜을 누른 게시글을 전부 볼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해당 버튼을 눌러 찜을 취소할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4" name="Google Shape;584;p65"/>
          <p:cNvSpPr txBox="1"/>
          <p:nvPr/>
        </p:nvSpPr>
        <p:spPr>
          <a:xfrm>
            <a:off x="2025603" y="140800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6"/>
          <p:cNvPicPr preferRelativeResize="0"/>
          <p:nvPr/>
        </p:nvPicPr>
        <p:blipFill rotWithShape="1">
          <a:blip r:embed="rId3">
            <a:alphaModFix/>
          </a:blip>
          <a:srcRect b="0" l="-13058" r="0" t="0"/>
          <a:stretch/>
        </p:blipFill>
        <p:spPr>
          <a:xfrm>
            <a:off x="-678000" y="152400"/>
            <a:ext cx="587065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0" y="2094600"/>
            <a:ext cx="4867275" cy="13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66"/>
          <p:cNvSpPr/>
          <p:nvPr/>
        </p:nvSpPr>
        <p:spPr>
          <a:xfrm>
            <a:off x="2553150" y="1660800"/>
            <a:ext cx="384300" cy="43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6"/>
          <p:cNvSpPr/>
          <p:nvPr/>
        </p:nvSpPr>
        <p:spPr>
          <a:xfrm>
            <a:off x="4180425" y="2832150"/>
            <a:ext cx="384300" cy="433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4903" y="3350125"/>
            <a:ext cx="89535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6"/>
          <p:cNvSpPr txBox="1"/>
          <p:nvPr/>
        </p:nvSpPr>
        <p:spPr>
          <a:xfrm>
            <a:off x="2582703" y="134598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595" name="Google Shape;595;p66"/>
          <p:cNvSpPr txBox="1"/>
          <p:nvPr/>
        </p:nvSpPr>
        <p:spPr>
          <a:xfrm>
            <a:off x="4044665" y="2574132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graphicFrame>
        <p:nvGraphicFramePr>
          <p:cNvPr id="596" name="Google Shape;596;p66"/>
          <p:cNvGraphicFramePr/>
          <p:nvPr/>
        </p:nvGraphicFramePr>
        <p:xfrm>
          <a:off x="5130333" y="55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프로필 -&gt; 내가 쓴 댓글의 화면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해당글을클릭시 자신이 작성한 댓글로 이동됩니다.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800">
                          <a:solidFill>
                            <a:schemeClr val="dk1"/>
                          </a:solidFill>
                        </a:rPr>
                        <a:t>  ②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우측에 위치한 메뉴를 통해 댓글 수정 삭제가 가능합니다.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7"/>
          <p:cNvPicPr preferRelativeResize="0"/>
          <p:nvPr/>
        </p:nvPicPr>
        <p:blipFill rotWithShape="1">
          <a:blip r:embed="rId3">
            <a:alphaModFix/>
          </a:blip>
          <a:srcRect b="0" l="14185" r="0" t="0"/>
          <a:stretch/>
        </p:blipFill>
        <p:spPr>
          <a:xfrm>
            <a:off x="405350" y="0"/>
            <a:ext cx="53551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7"/>
          <p:cNvSpPr txBox="1"/>
          <p:nvPr/>
        </p:nvSpPr>
        <p:spPr>
          <a:xfrm>
            <a:off x="405353" y="129980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03" name="Google Shape;603;p67"/>
          <p:cNvSpPr txBox="1"/>
          <p:nvPr/>
        </p:nvSpPr>
        <p:spPr>
          <a:xfrm>
            <a:off x="3465490" y="651207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04" name="Google Shape;604;p67"/>
          <p:cNvSpPr txBox="1"/>
          <p:nvPr/>
        </p:nvSpPr>
        <p:spPr>
          <a:xfrm>
            <a:off x="3867308" y="3893396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graphicFrame>
        <p:nvGraphicFramePr>
          <p:cNvPr id="605" name="Google Shape;605;p67"/>
          <p:cNvGraphicFramePr/>
          <p:nvPr/>
        </p:nvGraphicFramePr>
        <p:xfrm>
          <a:off x="5266525" y="87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커뮤니티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 좌측 화면의 카테고리 하단에 있는 탭들을 클릭하면 해당 주제만 보기 가능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새글 작성시 상단의 탭을 클릭하여 새글 작성 가능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이미지는 여러장 등록 가능하나 미리보기 화면에서 보여주는 이미지는 한장만 보여준다.  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8"/>
          <p:cNvPicPr preferRelativeResize="0"/>
          <p:nvPr/>
        </p:nvPicPr>
        <p:blipFill rotWithShape="1">
          <a:blip r:embed="rId3">
            <a:alphaModFix/>
          </a:blip>
          <a:srcRect b="0" l="3744" r="0" t="0"/>
          <a:stretch/>
        </p:blipFill>
        <p:spPr>
          <a:xfrm>
            <a:off x="0" y="383525"/>
            <a:ext cx="5674701" cy="37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50" y="1274914"/>
            <a:ext cx="491426" cy="2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8"/>
          <p:cNvSpPr/>
          <p:nvPr/>
        </p:nvSpPr>
        <p:spPr>
          <a:xfrm>
            <a:off x="4619400" y="1119938"/>
            <a:ext cx="148800" cy="15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8"/>
          <p:cNvSpPr/>
          <p:nvPr/>
        </p:nvSpPr>
        <p:spPr>
          <a:xfrm>
            <a:off x="839225" y="3673088"/>
            <a:ext cx="1536900" cy="40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125" y="2887913"/>
            <a:ext cx="3062225" cy="19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8"/>
          <p:cNvSpPr txBox="1"/>
          <p:nvPr/>
        </p:nvSpPr>
        <p:spPr>
          <a:xfrm>
            <a:off x="162953" y="894868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16" name="Google Shape;616;p68"/>
          <p:cNvSpPr txBox="1"/>
          <p:nvPr/>
        </p:nvSpPr>
        <p:spPr>
          <a:xfrm>
            <a:off x="162940" y="328819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17" name="Google Shape;617;p68"/>
          <p:cNvSpPr txBox="1"/>
          <p:nvPr/>
        </p:nvSpPr>
        <p:spPr>
          <a:xfrm>
            <a:off x="4219833" y="1005033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graphicFrame>
        <p:nvGraphicFramePr>
          <p:cNvPr id="618" name="Google Shape;618;p68"/>
          <p:cNvGraphicFramePr/>
          <p:nvPr/>
        </p:nvGraphicFramePr>
        <p:xfrm>
          <a:off x="5267525" y="56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글쓰기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상단의 카테고리 선택가능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 하단의 +를 눌러서 이미지 첨부가능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글을 작성하게 되면 3번의 완료 버튼이 활성화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69"/>
          <p:cNvPicPr preferRelativeResize="0"/>
          <p:nvPr/>
        </p:nvPicPr>
        <p:blipFill rotWithShape="1">
          <a:blip r:embed="rId3">
            <a:alphaModFix/>
          </a:blip>
          <a:srcRect b="0" l="12739" r="0" t="0"/>
          <a:stretch/>
        </p:blipFill>
        <p:spPr>
          <a:xfrm>
            <a:off x="0" y="0"/>
            <a:ext cx="56268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000" y="2872463"/>
            <a:ext cx="8763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9"/>
          <p:cNvSpPr/>
          <p:nvPr/>
        </p:nvSpPr>
        <p:spPr>
          <a:xfrm>
            <a:off x="4970550" y="2969050"/>
            <a:ext cx="223200" cy="13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69"/>
          <p:cNvSpPr txBox="1"/>
          <p:nvPr/>
        </p:nvSpPr>
        <p:spPr>
          <a:xfrm>
            <a:off x="1790128" y="26970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27" name="Google Shape;627;p69"/>
          <p:cNvSpPr txBox="1"/>
          <p:nvPr/>
        </p:nvSpPr>
        <p:spPr>
          <a:xfrm>
            <a:off x="1863315" y="4278307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28" name="Google Shape;628;p69"/>
          <p:cNvSpPr txBox="1"/>
          <p:nvPr/>
        </p:nvSpPr>
        <p:spPr>
          <a:xfrm>
            <a:off x="4631108" y="2844846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graphicFrame>
        <p:nvGraphicFramePr>
          <p:cNvPr id="629" name="Google Shape;629;p69"/>
          <p:cNvGraphicFramePr/>
          <p:nvPr/>
        </p:nvGraphicFramePr>
        <p:xfrm>
          <a:off x="5208000" y="510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글을 클릭했을 때 나오는 페이지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게시글에 대해서 좋아요 누르기 가능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댓글 작성창을 통해 게시글에 댓글 작성가능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상세보기를 통해 댓글에 대해 수정/삭제/신고 가능 본인이 아니거나  권한이 없을 경우 수정/삭제 불가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30" name="Google Shape;630;p69"/>
          <p:cNvSpPr/>
          <p:nvPr/>
        </p:nvSpPr>
        <p:spPr>
          <a:xfrm>
            <a:off x="373100" y="818175"/>
            <a:ext cx="765900" cy="136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70"/>
          <p:cNvPicPr preferRelativeResize="0"/>
          <p:nvPr/>
        </p:nvPicPr>
        <p:blipFill rotWithShape="1">
          <a:blip r:embed="rId3">
            <a:alphaModFix/>
          </a:blip>
          <a:srcRect b="0" l="15454" r="0" t="0"/>
          <a:stretch/>
        </p:blipFill>
        <p:spPr>
          <a:xfrm>
            <a:off x="0" y="603700"/>
            <a:ext cx="5684175" cy="4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100" y="2128825"/>
            <a:ext cx="8763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0"/>
          <p:cNvSpPr/>
          <p:nvPr/>
        </p:nvSpPr>
        <p:spPr>
          <a:xfrm>
            <a:off x="4908000" y="1896325"/>
            <a:ext cx="235500" cy="232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6224" y="1115450"/>
            <a:ext cx="1401450" cy="13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6224" y="2704875"/>
            <a:ext cx="1401450" cy="134910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0"/>
          <p:cNvSpPr/>
          <p:nvPr/>
        </p:nvSpPr>
        <p:spPr>
          <a:xfrm>
            <a:off x="3637675" y="2034513"/>
            <a:ext cx="706500" cy="3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0"/>
          <p:cNvSpPr/>
          <p:nvPr/>
        </p:nvSpPr>
        <p:spPr>
          <a:xfrm>
            <a:off x="3637675" y="2571738"/>
            <a:ext cx="706500" cy="3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38" y="1927475"/>
            <a:ext cx="19526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0"/>
          <p:cNvSpPr/>
          <p:nvPr/>
        </p:nvSpPr>
        <p:spPr>
          <a:xfrm>
            <a:off x="1645900" y="2034500"/>
            <a:ext cx="706500" cy="3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0"/>
          <p:cNvSpPr/>
          <p:nvPr/>
        </p:nvSpPr>
        <p:spPr>
          <a:xfrm>
            <a:off x="1736325" y="2880975"/>
            <a:ext cx="706500" cy="371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0"/>
          <p:cNvSpPr txBox="1"/>
          <p:nvPr/>
        </p:nvSpPr>
        <p:spPr>
          <a:xfrm>
            <a:off x="4504403" y="14485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46" name="Google Shape;646;p70"/>
          <p:cNvSpPr txBox="1"/>
          <p:nvPr/>
        </p:nvSpPr>
        <p:spPr>
          <a:xfrm>
            <a:off x="4344165" y="237929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47" name="Google Shape;647;p70"/>
          <p:cNvSpPr txBox="1"/>
          <p:nvPr/>
        </p:nvSpPr>
        <p:spPr>
          <a:xfrm>
            <a:off x="1836545" y="2874371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sp>
        <p:nvSpPr>
          <p:cNvPr id="648" name="Google Shape;648;p70"/>
          <p:cNvSpPr txBox="1"/>
          <p:nvPr/>
        </p:nvSpPr>
        <p:spPr>
          <a:xfrm>
            <a:off x="1926970" y="2027896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graphicFrame>
        <p:nvGraphicFramePr>
          <p:cNvPr id="649" name="Google Shape;649;p70"/>
          <p:cNvGraphicFramePr/>
          <p:nvPr/>
        </p:nvGraphicFramePr>
        <p:xfrm>
          <a:off x="5270400" y="845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글을 클릭했을 때 나오는 페이지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눌렀을 때 게시글에 대해서도 수정/삭제/신고가능 그러나 권한이 없는 게시물 수정/삭제 불가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해당하는 탭을 클릭할 때 뜨는 팝업창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권한이 없는 게시글에 대해서 수정/삭제를 시도할 때 뜨는 팝업창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71"/>
          <p:cNvPicPr preferRelativeResize="0"/>
          <p:nvPr/>
        </p:nvPicPr>
        <p:blipFill rotWithShape="1">
          <a:blip r:embed="rId3">
            <a:alphaModFix/>
          </a:blip>
          <a:srcRect b="0" l="11182" r="0" t="0"/>
          <a:stretch/>
        </p:blipFill>
        <p:spPr>
          <a:xfrm>
            <a:off x="0" y="412175"/>
            <a:ext cx="5356876" cy="33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1"/>
          <p:cNvSpPr txBox="1"/>
          <p:nvPr/>
        </p:nvSpPr>
        <p:spPr>
          <a:xfrm>
            <a:off x="3165828" y="79938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656" name="Google Shape;656;p71"/>
          <p:cNvGraphicFramePr/>
          <p:nvPr/>
        </p:nvGraphicFramePr>
        <p:xfrm>
          <a:off x="5266525" y="9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상단 클럽탭 클릭시 나오면 화면</a:t>
                      </a:r>
                      <a:r>
                        <a:rPr lang="ko" sz="850">
                          <a:solidFill>
                            <a:schemeClr val="dk1"/>
                          </a:solidFill>
                        </a:rPr>
                        <a:t>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현재 소속 클럽이 없을 경우 클럽 찾아보기와 클럽 만들기 두가지 선택지 제공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17775" cy="3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1423775" y="870100"/>
            <a:ext cx="1830600" cy="1283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1" name="Google Shape;111;p18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필수 정보 입력2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모든 정보를 입력하면 ‘다음’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‘다음’ 버튼을 선택하면 ‘필수 정보 입력3’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109" y="2571750"/>
            <a:ext cx="2176711" cy="3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113" y="3449550"/>
            <a:ext cx="217671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6799800" y="3010427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2"/>
          <p:cNvPicPr preferRelativeResize="0"/>
          <p:nvPr/>
        </p:nvPicPr>
        <p:blipFill rotWithShape="1">
          <a:blip r:embed="rId3">
            <a:alphaModFix/>
          </a:blip>
          <a:srcRect b="11723" l="11494" r="10416" t="0"/>
          <a:stretch/>
        </p:blipFill>
        <p:spPr>
          <a:xfrm>
            <a:off x="1436925" y="0"/>
            <a:ext cx="4206226" cy="50198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2" name="Google Shape;662;p72"/>
          <p:cNvGraphicFramePr/>
          <p:nvPr/>
        </p:nvGraphicFramePr>
        <p:xfrm>
          <a:off x="5266525" y="9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 생성시 나오는 화면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총 회원수, 가입나이, 최소 가입 레벨에 제한을 줄 수 있도록 했습니다.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73"/>
          <p:cNvPicPr preferRelativeResize="0"/>
          <p:nvPr/>
        </p:nvPicPr>
        <p:blipFill rotWithShape="1">
          <a:blip r:embed="rId3">
            <a:alphaModFix/>
          </a:blip>
          <a:srcRect b="22797" l="6941" r="8613" t="0"/>
          <a:stretch/>
        </p:blipFill>
        <p:spPr>
          <a:xfrm>
            <a:off x="0" y="465800"/>
            <a:ext cx="5430349" cy="36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3"/>
          <p:cNvSpPr txBox="1"/>
          <p:nvPr/>
        </p:nvSpPr>
        <p:spPr>
          <a:xfrm>
            <a:off x="364778" y="16220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69" name="Google Shape;669;p73"/>
          <p:cNvSpPr txBox="1"/>
          <p:nvPr/>
        </p:nvSpPr>
        <p:spPr>
          <a:xfrm>
            <a:off x="167390" y="218684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70" name="Google Shape;670;p73"/>
          <p:cNvSpPr txBox="1"/>
          <p:nvPr/>
        </p:nvSpPr>
        <p:spPr>
          <a:xfrm>
            <a:off x="1018520" y="2874371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graphicFrame>
        <p:nvGraphicFramePr>
          <p:cNvPr id="671" name="Google Shape;671;p73"/>
          <p:cNvGraphicFramePr/>
          <p:nvPr/>
        </p:nvGraphicFramePr>
        <p:xfrm>
          <a:off x="5266525" y="869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 찾기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 지역선택 / 레벨 선택 후 하단에 보이는 클럽들이 나뉘어지도록 했습니다.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 선택시 해당클럽의 상세정보가 뜨도록 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74"/>
          <p:cNvPicPr preferRelativeResize="0"/>
          <p:nvPr/>
        </p:nvPicPr>
        <p:blipFill rotWithShape="1">
          <a:blip r:embed="rId3">
            <a:alphaModFix/>
          </a:blip>
          <a:srcRect b="20992" l="5490" r="0" t="0"/>
          <a:stretch/>
        </p:blipFill>
        <p:spPr>
          <a:xfrm>
            <a:off x="0" y="144375"/>
            <a:ext cx="5673700" cy="485474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4"/>
          <p:cNvSpPr txBox="1"/>
          <p:nvPr/>
        </p:nvSpPr>
        <p:spPr>
          <a:xfrm>
            <a:off x="2571978" y="3039343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678" name="Google Shape;678;p74"/>
          <p:cNvSpPr txBox="1"/>
          <p:nvPr/>
        </p:nvSpPr>
        <p:spPr>
          <a:xfrm>
            <a:off x="3291715" y="3424232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679" name="Google Shape;679;p74"/>
          <p:cNvSpPr txBox="1"/>
          <p:nvPr/>
        </p:nvSpPr>
        <p:spPr>
          <a:xfrm>
            <a:off x="4291595" y="3498433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graphicFrame>
        <p:nvGraphicFramePr>
          <p:cNvPr id="680" name="Google Shape;680;p74"/>
          <p:cNvGraphicFramePr/>
          <p:nvPr/>
        </p:nvGraphicFramePr>
        <p:xfrm>
          <a:off x="5266525" y="82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클럽의 상세정보 화면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해당 클럽의 레벨 인원들을 레벨별 %로 보여줄 것입니다.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 현재 신청인원수를 보여줍니다.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 가입신청 버튼을 통해 가입신청을 보낼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49" y="585675"/>
            <a:ext cx="5252198" cy="3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/>
        </p:nvSpPr>
        <p:spPr>
          <a:xfrm>
            <a:off x="1777728" y="159728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687" name="Google Shape;687;p75"/>
          <p:cNvGraphicFramePr/>
          <p:nvPr/>
        </p:nvGraphicFramePr>
        <p:xfrm>
          <a:off x="5266525" y="1035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가입신청 클릭시 클럽 회장에게 보이는 화면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 회장은 해당화면에서 거절/수락을 통해 클럽 가입에 대해 승인할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클럽회장은 신청한 회원이 이름 클릭시 상세정보를 볼 수 있습니다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49" y="557250"/>
            <a:ext cx="5252198" cy="3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6"/>
          <p:cNvSpPr/>
          <p:nvPr/>
        </p:nvSpPr>
        <p:spPr>
          <a:xfrm>
            <a:off x="2069775" y="1535325"/>
            <a:ext cx="570300" cy="34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450" y="1127700"/>
            <a:ext cx="1669002" cy="28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 txBox="1"/>
          <p:nvPr/>
        </p:nvSpPr>
        <p:spPr>
          <a:xfrm>
            <a:off x="1744578" y="141803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696" name="Google Shape;696;p76"/>
          <p:cNvGraphicFramePr/>
          <p:nvPr/>
        </p:nvGraphicFramePr>
        <p:xfrm>
          <a:off x="5266525" y="948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가입신청 클릭시 클럽 회장에게 보이는 화면 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클럽회장은 신청한 회원이 이름 클릭시 상세정보를 볼 수 있습니다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77"/>
          <p:cNvPicPr preferRelativeResize="0"/>
          <p:nvPr/>
        </p:nvPicPr>
        <p:blipFill rotWithShape="1">
          <a:blip r:embed="rId3">
            <a:alphaModFix/>
          </a:blip>
          <a:srcRect b="18633" l="0" r="0" t="0"/>
          <a:stretch/>
        </p:blipFill>
        <p:spPr>
          <a:xfrm>
            <a:off x="585525" y="124125"/>
            <a:ext cx="4861674" cy="489525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77"/>
          <p:cNvSpPr txBox="1"/>
          <p:nvPr/>
        </p:nvSpPr>
        <p:spPr>
          <a:xfrm>
            <a:off x="2521353" y="42810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703" name="Google Shape;703;p77"/>
          <p:cNvSpPr txBox="1"/>
          <p:nvPr/>
        </p:nvSpPr>
        <p:spPr>
          <a:xfrm>
            <a:off x="1121715" y="251509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graphicFrame>
        <p:nvGraphicFramePr>
          <p:cNvPr id="704" name="Google Shape;704;p77"/>
          <p:cNvGraphicFramePr/>
          <p:nvPr/>
        </p:nvGraphicFramePr>
        <p:xfrm>
          <a:off x="5266525" y="812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 상세화면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커뮤니티 게시판과 동일하게 1에 해당하는 탭을 클릭시 새글을 작성할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회원 상세보기/쪽지보내기/ 내보내기가 가능합니다 내보내기의 경우 회장만 가능합니다. 일반회원이 내보내기를 클릭하면 권한이 없다고 뜹니다.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0" y="304675"/>
            <a:ext cx="6194151" cy="43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78"/>
          <p:cNvSpPr txBox="1"/>
          <p:nvPr/>
        </p:nvSpPr>
        <p:spPr>
          <a:xfrm>
            <a:off x="5148903" y="189473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711" name="Google Shape;711;p78"/>
          <p:cNvGraphicFramePr/>
          <p:nvPr/>
        </p:nvGraphicFramePr>
        <p:xfrm>
          <a:off x="5266525" y="247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클럽글 상세화면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회장 자신이 작성한 글 뿐만아니라 회원이 작성한 어떤 글이든 해당 탭을 클릭시 클럽 회장은 공지로 띄우기가 가능합니다. 회장 외의  회원의 경우 공지로 띄우기에 대해 권한이 없습니다.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8233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9"/>
          <p:cNvSpPr txBox="1"/>
          <p:nvPr/>
        </p:nvSpPr>
        <p:spPr>
          <a:xfrm>
            <a:off x="2818828" y="24772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graphicFrame>
        <p:nvGraphicFramePr>
          <p:cNvPr id="718" name="Google Shape;718;p79"/>
          <p:cNvGraphicFramePr/>
          <p:nvPr/>
        </p:nvGraphicFramePr>
        <p:xfrm>
          <a:off x="5266525" y="824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클럽회장 마이페이지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클럽회장은 나의 클럽 하위의 탭을 통해 클럽을 관리할 수 있습니다. 클럽설정을 통해 이미 생성한 클럽의 정보를 수정할 수 있습니다.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57" y="363263"/>
            <a:ext cx="4746020" cy="441697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0"/>
          <p:cNvSpPr/>
          <p:nvPr/>
        </p:nvSpPr>
        <p:spPr>
          <a:xfrm>
            <a:off x="2800775" y="725600"/>
            <a:ext cx="731400" cy="2604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888" y="361950"/>
            <a:ext cx="2238375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0"/>
          <p:cNvSpPr txBox="1"/>
          <p:nvPr/>
        </p:nvSpPr>
        <p:spPr>
          <a:xfrm>
            <a:off x="3448853" y="6633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727" name="Google Shape;727;p80"/>
          <p:cNvSpPr txBox="1"/>
          <p:nvPr/>
        </p:nvSpPr>
        <p:spPr>
          <a:xfrm>
            <a:off x="2188125" y="432497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graphicFrame>
        <p:nvGraphicFramePr>
          <p:cNvPr id="728" name="Google Shape;728;p80"/>
          <p:cNvGraphicFramePr/>
          <p:nvPr/>
        </p:nvGraphicFramePr>
        <p:xfrm>
          <a:off x="5266525" y="1048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클럽회장 마이페이지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클럽해체를 클릭시 클럽 해체가 가능합니다.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800">
                          <a:solidFill>
                            <a:schemeClr val="dk2"/>
                          </a:solidFill>
                        </a:rPr>
                        <a:t>클럽 정보 수정이 가능합니다.</a:t>
                      </a:r>
                      <a:endParaRPr sz="8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8881200" y="1739775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/>
              <a:t>선호코트 -&gt; 잔디코트, 하드코트, 클레이코트, 앙투카코트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b="1" lang="ko"/>
              <a:t>모든 정보 입력시 서비스를 실질적으로 이용가능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ko"/>
              <a:t>선호 손 -&gt; 오른손, 왼손</a:t>
            </a: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25" y="0"/>
            <a:ext cx="3980451" cy="506335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1" name="Google Shape;121;p19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필수 정보 입력3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모든 정보를 입력하면 ‘등록하기’ 버튼이 활성화된다. 모든 정보는 중복 선택이 불가능하다.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등록이 완료되면 ‘소셜 매치’ 메인 페이지로 이동하며 라임의 모든 서비스를 이용할 수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필수 정보를 등록하지 않으면 라임의 모든 서비스를 이용할 수 없다.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138" y="3000050"/>
            <a:ext cx="1964650" cy="3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150" y="3964825"/>
            <a:ext cx="1964650" cy="377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6799825" y="3497639"/>
            <a:ext cx="285300" cy="35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2"/>
          <p:cNvSpPr txBox="1"/>
          <p:nvPr/>
        </p:nvSpPr>
        <p:spPr>
          <a:xfrm>
            <a:off x="2677950" y="2340900"/>
            <a:ext cx="378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여기부터 허정윤 페이지</a:t>
            </a:r>
            <a:endParaRPr sz="18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16"/>
            <a:ext cx="48371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3"/>
          <p:cNvSpPr/>
          <p:nvPr/>
        </p:nvSpPr>
        <p:spPr>
          <a:xfrm>
            <a:off x="585053" y="459533"/>
            <a:ext cx="12681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3"/>
          <p:cNvSpPr txBox="1"/>
          <p:nvPr/>
        </p:nvSpPr>
        <p:spPr>
          <a:xfrm>
            <a:off x="476353" y="13445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745" name="Google Shape;745;p83"/>
          <p:cNvSpPr/>
          <p:nvPr/>
        </p:nvSpPr>
        <p:spPr>
          <a:xfrm>
            <a:off x="2451750" y="477675"/>
            <a:ext cx="12408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3"/>
          <p:cNvSpPr/>
          <p:nvPr/>
        </p:nvSpPr>
        <p:spPr>
          <a:xfrm>
            <a:off x="3721986" y="489150"/>
            <a:ext cx="485100" cy="2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3"/>
          <p:cNvSpPr txBox="1"/>
          <p:nvPr/>
        </p:nvSpPr>
        <p:spPr>
          <a:xfrm>
            <a:off x="3624308" y="179871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③</a:t>
            </a:r>
            <a:endParaRPr b="1" sz="1300"/>
          </a:p>
        </p:txBody>
      </p:sp>
      <p:sp>
        <p:nvSpPr>
          <p:cNvPr id="748" name="Google Shape;748;p83"/>
          <p:cNvSpPr/>
          <p:nvPr/>
        </p:nvSpPr>
        <p:spPr>
          <a:xfrm>
            <a:off x="2471389" y="752655"/>
            <a:ext cx="753900" cy="124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3"/>
          <p:cNvSpPr txBox="1"/>
          <p:nvPr/>
        </p:nvSpPr>
        <p:spPr>
          <a:xfrm>
            <a:off x="2186351" y="1720990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④</a:t>
            </a:r>
            <a:endParaRPr b="1" sz="1300"/>
          </a:p>
        </p:txBody>
      </p:sp>
      <p:graphicFrame>
        <p:nvGraphicFramePr>
          <p:cNvPr id="750" name="Google Shape;750;p83"/>
          <p:cNvGraphicFramePr/>
          <p:nvPr/>
        </p:nvGraphicFramePr>
        <p:xfrm>
          <a:off x="4983933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메인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도시, 지역을 선택하여 해당 지역에서 거래되고 있는 물품을 볼 수 있다.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검색어를 입력하여 물품을 찾을 수 있다.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글쓰기 버튼을 클릭하면 중고거래 글쓰기 페이지로 이동한다.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물품을 클릭하면 물품 상세 페이지로 이동한다. 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내가 찜을 누른 것만 하트가 연두색으로 보인다.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51" name="Google Shape;751;p83"/>
          <p:cNvSpPr txBox="1"/>
          <p:nvPr/>
        </p:nvSpPr>
        <p:spPr>
          <a:xfrm>
            <a:off x="2334290" y="173382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②</a:t>
            </a:r>
            <a:endParaRPr b="1" sz="1300"/>
          </a:p>
        </p:txBody>
      </p:sp>
      <p:sp>
        <p:nvSpPr>
          <p:cNvPr id="752" name="Google Shape;752;p83"/>
          <p:cNvSpPr/>
          <p:nvPr/>
        </p:nvSpPr>
        <p:spPr>
          <a:xfrm>
            <a:off x="1991292" y="1243364"/>
            <a:ext cx="240600" cy="240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3"/>
          <p:cNvSpPr txBox="1"/>
          <p:nvPr/>
        </p:nvSpPr>
        <p:spPr>
          <a:xfrm>
            <a:off x="1711502" y="1163576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⑤</a:t>
            </a:r>
            <a:endParaRPr b="1" sz="13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"/>
            <a:ext cx="4435278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9" name="Google Shape;759;p84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메인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</a:t>
                      </a:r>
                      <a:r>
                        <a:rPr lang="ko" sz="800"/>
                        <a:t>중고거래 메인 페이지에서 지역 선택 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도시, 지역을 선택하여 해당 지역에서 거래되고 있는 물품을 볼 수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서울특별시 강동구를 선택하면 해당 지역의 물품들이 나온다.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0" name="Google Shape;760;p84"/>
          <p:cNvSpPr/>
          <p:nvPr/>
        </p:nvSpPr>
        <p:spPr>
          <a:xfrm>
            <a:off x="474789" y="415764"/>
            <a:ext cx="1268100" cy="24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4"/>
          <p:cNvSpPr txBox="1"/>
          <p:nvPr/>
        </p:nvSpPr>
        <p:spPr>
          <a:xfrm>
            <a:off x="366089" y="97172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038" y="2555861"/>
            <a:ext cx="5079750" cy="14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96190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8" name="Google Shape;768;p85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중고거래 메인 페이지에서 물품 클릭했을 때 나오는 물품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버튼을 클릭하면 신고하기 기능이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9" name="Google Shape;769;p85"/>
          <p:cNvSpPr/>
          <p:nvPr/>
        </p:nvSpPr>
        <p:spPr>
          <a:xfrm>
            <a:off x="2316422" y="397720"/>
            <a:ext cx="203400" cy="20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5"/>
          <p:cNvSpPr txBox="1"/>
          <p:nvPr/>
        </p:nvSpPr>
        <p:spPr>
          <a:xfrm>
            <a:off x="2448902" y="29662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771" name="Google Shape;771;p85"/>
          <p:cNvSpPr/>
          <p:nvPr/>
        </p:nvSpPr>
        <p:spPr>
          <a:xfrm>
            <a:off x="7950972" y="2904521"/>
            <a:ext cx="269100" cy="2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5"/>
          <p:cNvSpPr txBox="1"/>
          <p:nvPr/>
        </p:nvSpPr>
        <p:spPr>
          <a:xfrm>
            <a:off x="8169814" y="2846622"/>
            <a:ext cx="57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클릭</a:t>
            </a:r>
            <a:endParaRPr b="1" sz="13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554" y="2767209"/>
            <a:ext cx="4692476" cy="13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96175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9" name="Google Shape;779;p86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중고거래 메인 페이지에서 물품 클릭했을 때 나오는 물품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해당 글의 작성자인 경우에는 수정하기, 삭제하기 기능이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80" name="Google Shape;780;p86"/>
          <p:cNvSpPr/>
          <p:nvPr/>
        </p:nvSpPr>
        <p:spPr>
          <a:xfrm>
            <a:off x="7840103" y="3077549"/>
            <a:ext cx="269100" cy="2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6"/>
          <p:cNvSpPr txBox="1"/>
          <p:nvPr/>
        </p:nvSpPr>
        <p:spPr>
          <a:xfrm>
            <a:off x="8058945" y="3019650"/>
            <a:ext cx="57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클릭</a:t>
            </a:r>
            <a:endParaRPr b="1" sz="1300"/>
          </a:p>
        </p:txBody>
      </p:sp>
      <p:sp>
        <p:nvSpPr>
          <p:cNvPr id="782" name="Google Shape;782;p86"/>
          <p:cNvSpPr/>
          <p:nvPr/>
        </p:nvSpPr>
        <p:spPr>
          <a:xfrm>
            <a:off x="2316422" y="397720"/>
            <a:ext cx="203400" cy="20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86"/>
          <p:cNvSpPr txBox="1"/>
          <p:nvPr/>
        </p:nvSpPr>
        <p:spPr>
          <a:xfrm>
            <a:off x="2448902" y="296625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1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500" y="2897550"/>
            <a:ext cx="4659193" cy="95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90" name="Google Shape;790;p87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중고거래 메인 페이지에서 물품 클릭했을 때 나오는 물품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댓글도 마찬가지로 신고하기 기능이 있다.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91" name="Google Shape;791;p87"/>
          <p:cNvSpPr/>
          <p:nvPr/>
        </p:nvSpPr>
        <p:spPr>
          <a:xfrm>
            <a:off x="2322908" y="3925918"/>
            <a:ext cx="203400" cy="20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87"/>
          <p:cNvSpPr txBox="1"/>
          <p:nvPr/>
        </p:nvSpPr>
        <p:spPr>
          <a:xfrm>
            <a:off x="2467925" y="381229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  <p:sp>
        <p:nvSpPr>
          <p:cNvPr id="793" name="Google Shape;793;p87"/>
          <p:cNvSpPr/>
          <p:nvPr/>
        </p:nvSpPr>
        <p:spPr>
          <a:xfrm>
            <a:off x="8042037" y="3195004"/>
            <a:ext cx="269100" cy="2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87"/>
          <p:cNvSpPr txBox="1"/>
          <p:nvPr/>
        </p:nvSpPr>
        <p:spPr>
          <a:xfrm>
            <a:off x="8260879" y="3137106"/>
            <a:ext cx="57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클릭</a:t>
            </a:r>
            <a:endParaRPr b="1" sz="13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820" y="3002209"/>
            <a:ext cx="4733626" cy="9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96175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1" name="Google Shape;801;p88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중고거래 메인 페이지에서 물품 클릭했을 때 나오는 물품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댓글 작성자일 경우 수정하기, 삭제하기 신고하기 기능이 있다.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2" name="Google Shape;802;p88"/>
          <p:cNvSpPr/>
          <p:nvPr/>
        </p:nvSpPr>
        <p:spPr>
          <a:xfrm>
            <a:off x="8078345" y="3028037"/>
            <a:ext cx="269100" cy="26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88"/>
          <p:cNvSpPr txBox="1"/>
          <p:nvPr/>
        </p:nvSpPr>
        <p:spPr>
          <a:xfrm>
            <a:off x="8297186" y="2970138"/>
            <a:ext cx="571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클릭</a:t>
            </a:r>
            <a:endParaRPr b="1" sz="1300"/>
          </a:p>
        </p:txBody>
      </p:sp>
      <p:sp>
        <p:nvSpPr>
          <p:cNvPr id="804" name="Google Shape;804;p88"/>
          <p:cNvSpPr/>
          <p:nvPr/>
        </p:nvSpPr>
        <p:spPr>
          <a:xfrm>
            <a:off x="2316482" y="3925918"/>
            <a:ext cx="203400" cy="203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88"/>
          <p:cNvSpPr txBox="1"/>
          <p:nvPr/>
        </p:nvSpPr>
        <p:spPr>
          <a:xfrm>
            <a:off x="2461499" y="3812294"/>
            <a:ext cx="32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/>
              <a:t>①</a:t>
            </a:r>
            <a:endParaRPr b="1" sz="13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1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9"/>
          <p:cNvSpPr/>
          <p:nvPr/>
        </p:nvSpPr>
        <p:spPr>
          <a:xfrm>
            <a:off x="2088400" y="695900"/>
            <a:ext cx="399000" cy="15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89"/>
          <p:cNvSpPr txBox="1"/>
          <p:nvPr/>
        </p:nvSpPr>
        <p:spPr>
          <a:xfrm>
            <a:off x="2441098" y="618989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클릭</a:t>
            </a:r>
            <a:endParaRPr b="1" sz="900"/>
          </a:p>
        </p:txBody>
      </p:sp>
      <p:graphicFrame>
        <p:nvGraphicFramePr>
          <p:cNvPr id="813" name="Google Shape;813;p89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- 중고거래 메인 페이지에서 물품 클릭했을 때 나오는 물품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‘구매 문의하기’ 버튼을 클릭하면 판매자에게 쪽지를 보내는 모달창이 뜬다.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14" name="Google Shape;81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300" y="2100015"/>
            <a:ext cx="3022321" cy="2891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300" y="2347549"/>
            <a:ext cx="2750599" cy="26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96193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1" name="Google Shape;821;p90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페이지에서 ‘구매 문의하기’ 버튼을 클릭한 모습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‘구매 문의하기’ 버튼을 클릭하면 판매자에게 쪽지를 보내는 모달창이 뜬다.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입력하기 전까지는 ‘전송’ 버튼이 비활성화 상태이다.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입력하면 버튼이 활성화 상태로 바뀐다.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22" name="Google Shape;822;p90"/>
          <p:cNvSpPr/>
          <p:nvPr/>
        </p:nvSpPr>
        <p:spPr>
          <a:xfrm>
            <a:off x="5294964" y="3708201"/>
            <a:ext cx="257400" cy="10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90"/>
          <p:cNvSpPr/>
          <p:nvPr/>
        </p:nvSpPr>
        <p:spPr>
          <a:xfrm>
            <a:off x="5191676" y="4625900"/>
            <a:ext cx="1767300" cy="2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90"/>
          <p:cNvSpPr/>
          <p:nvPr/>
        </p:nvSpPr>
        <p:spPr>
          <a:xfrm>
            <a:off x="869973" y="1946648"/>
            <a:ext cx="1258500" cy="18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193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30" name="Google Shape;830;p91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물품 상세 페이지에서 ‘구매 문의하기’ 버튼을 클릭한 모습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‘구매 문의하기’ 버튼을 클릭하면 판매자에게 쪽지를 보내는 모달창이 뜬다.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입력하기 전까지는 ‘전송’ 버튼이 비활성화 상태이다.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입력하면 버튼이 활성화 상태로 바뀐다.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31" name="Google Shape;831;p91"/>
          <p:cNvSpPr/>
          <p:nvPr/>
        </p:nvSpPr>
        <p:spPr>
          <a:xfrm>
            <a:off x="869973" y="1946648"/>
            <a:ext cx="1258500" cy="18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2" name="Google Shape;83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300" y="2347549"/>
            <a:ext cx="2750599" cy="26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1"/>
          <p:cNvSpPr/>
          <p:nvPr/>
        </p:nvSpPr>
        <p:spPr>
          <a:xfrm>
            <a:off x="5294964" y="3708201"/>
            <a:ext cx="257400" cy="105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1"/>
          <p:cNvSpPr/>
          <p:nvPr/>
        </p:nvSpPr>
        <p:spPr>
          <a:xfrm>
            <a:off x="5191676" y="4625900"/>
            <a:ext cx="1767300" cy="245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" y="131643"/>
            <a:ext cx="4894674" cy="4894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20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‘소셜 매치’ 또는 ‘코트 예약’ 내역을 확인할 수 있는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라임캐시 충전 또는 사용 내역을 확인할 수 있는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필수 정보중의 선호 사항을 수정할 수 있는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여러 가지 회원정보를 수정하고 ‘비밀번호 변경’을 할 수 있는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내가 개설한 클래스를 확인할 수 있는 페이지로 이동한다. 개설한 클래스가 없을 경우 모달 창을 띄워 ‘클래스 만들기’ 버튼을 제공한다.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내가 수강중인 클래스를 확인할 수 있는 페이지로 이동한다.</a:t>
                      </a:r>
                      <a:r>
                        <a:rPr lang="ko" sz="800">
                          <a:solidFill>
                            <a:schemeClr val="dk1"/>
                          </a:solidFill>
                        </a:rPr>
                        <a:t> 수강중인 클래스가 없을 경우 모달 창을 띄워 ‘클래스 둘러보기’ 버튼을 제공한다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20"/>
          <p:cNvSpPr/>
          <p:nvPr/>
        </p:nvSpPr>
        <p:spPr>
          <a:xfrm>
            <a:off x="2275300" y="897176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2275300" y="1121776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275300" y="1355399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275300" y="1589023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1941400" y="7719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1941400" y="99652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941400" y="1230150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➌</a:t>
            </a:r>
            <a:endParaRPr/>
          </a:p>
        </p:txBody>
      </p:sp>
      <p:sp>
        <p:nvSpPr>
          <p:cNvPr id="138" name="Google Shape;138;p20"/>
          <p:cNvSpPr txBox="1"/>
          <p:nvPr/>
        </p:nvSpPr>
        <p:spPr>
          <a:xfrm>
            <a:off x="1941400" y="14637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➍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1941400" y="2001213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➎</a:t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1941400" y="2218875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❻</a:t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2275300" y="2128552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 flipH="1">
            <a:off x="2275300" y="2344127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19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3100" y="4105069"/>
            <a:ext cx="4132401" cy="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3100" y="3049552"/>
            <a:ext cx="4132401" cy="379023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92"/>
          <p:cNvSpPr/>
          <p:nvPr/>
        </p:nvSpPr>
        <p:spPr>
          <a:xfrm>
            <a:off x="7767208" y="3490579"/>
            <a:ext cx="285300" cy="5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43" name="Google Shape;843;p92"/>
          <p:cNvGraphicFramePr/>
          <p:nvPr/>
        </p:nvGraphicFramePr>
        <p:xfrm>
          <a:off x="4695300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38175"/>
                <a:gridCol w="37344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중고거래 물품 상세 페이지 - 댓글 부분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44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댓글창에 내용을 입력하면 ‘등록’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44" name="Google Shape;844;p92"/>
          <p:cNvSpPr/>
          <p:nvPr/>
        </p:nvSpPr>
        <p:spPr>
          <a:xfrm>
            <a:off x="7737964" y="3091992"/>
            <a:ext cx="343800" cy="28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92"/>
          <p:cNvSpPr/>
          <p:nvPr/>
        </p:nvSpPr>
        <p:spPr>
          <a:xfrm>
            <a:off x="7718505" y="4162401"/>
            <a:ext cx="343800" cy="280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92"/>
          <p:cNvSpPr/>
          <p:nvPr/>
        </p:nvSpPr>
        <p:spPr>
          <a:xfrm>
            <a:off x="531875" y="4724909"/>
            <a:ext cx="1984800" cy="18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3707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93"/>
          <p:cNvSpPr/>
          <p:nvPr/>
        </p:nvSpPr>
        <p:spPr>
          <a:xfrm>
            <a:off x="3721986" y="489150"/>
            <a:ext cx="485100" cy="214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53" name="Google Shape;853;p93"/>
          <p:cNvGraphicFramePr/>
          <p:nvPr/>
        </p:nvGraphicFramePr>
        <p:xfrm>
          <a:off x="4983933" y="31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메인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글쓰기 버튼을 클릭하면 중고거래 글쓰기 페이지로 이동한다.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4" name="Google Shape;854;p93"/>
          <p:cNvSpPr txBox="1"/>
          <p:nvPr/>
        </p:nvSpPr>
        <p:spPr>
          <a:xfrm>
            <a:off x="4171305" y="437300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클릭</a:t>
            </a:r>
            <a:endParaRPr b="1" sz="9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33476" cy="31231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60" name="Google Shape;860;p94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중고거래 글쓰기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도시, 지역을 선택한다. 예) 도시: 서울특별시, 지역: 강동구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판매 가격을 입력한다.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상품명을 입력한다.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입력한다.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이미지를 첨부한다.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모두 입력해야 완료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1" name="Google Shape;861;p94"/>
          <p:cNvSpPr/>
          <p:nvPr/>
        </p:nvSpPr>
        <p:spPr>
          <a:xfrm>
            <a:off x="622675" y="486450"/>
            <a:ext cx="12714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4"/>
          <p:cNvSpPr txBox="1"/>
          <p:nvPr/>
        </p:nvSpPr>
        <p:spPr>
          <a:xfrm>
            <a:off x="330783" y="412050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63" name="Google Shape;863;p94"/>
          <p:cNvSpPr/>
          <p:nvPr/>
        </p:nvSpPr>
        <p:spPr>
          <a:xfrm>
            <a:off x="1924559" y="486450"/>
            <a:ext cx="7413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4"/>
          <p:cNvSpPr txBox="1"/>
          <p:nvPr/>
        </p:nvSpPr>
        <p:spPr>
          <a:xfrm>
            <a:off x="1842194" y="188253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65" name="Google Shape;865;p94"/>
          <p:cNvSpPr txBox="1"/>
          <p:nvPr/>
        </p:nvSpPr>
        <p:spPr>
          <a:xfrm>
            <a:off x="693955" y="1283422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66" name="Google Shape;866;p94"/>
          <p:cNvSpPr txBox="1"/>
          <p:nvPr/>
        </p:nvSpPr>
        <p:spPr>
          <a:xfrm>
            <a:off x="693955" y="813783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67" name="Google Shape;867;p94"/>
          <p:cNvSpPr txBox="1"/>
          <p:nvPr/>
        </p:nvSpPr>
        <p:spPr>
          <a:xfrm>
            <a:off x="359892" y="2538470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68" name="Google Shape;868;p94"/>
          <p:cNvSpPr/>
          <p:nvPr/>
        </p:nvSpPr>
        <p:spPr>
          <a:xfrm>
            <a:off x="4021400" y="486464"/>
            <a:ext cx="480000" cy="22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94"/>
          <p:cNvSpPr txBox="1"/>
          <p:nvPr/>
        </p:nvSpPr>
        <p:spPr>
          <a:xfrm>
            <a:off x="3752088" y="408883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95101" cy="370687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95"/>
          <p:cNvSpPr/>
          <p:nvPr/>
        </p:nvSpPr>
        <p:spPr>
          <a:xfrm>
            <a:off x="3991144" y="486464"/>
            <a:ext cx="480000" cy="227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5"/>
          <p:cNvSpPr/>
          <p:nvPr/>
        </p:nvSpPr>
        <p:spPr>
          <a:xfrm>
            <a:off x="622675" y="486450"/>
            <a:ext cx="12531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95"/>
          <p:cNvSpPr txBox="1"/>
          <p:nvPr/>
        </p:nvSpPr>
        <p:spPr>
          <a:xfrm>
            <a:off x="330783" y="412050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①</a:t>
            </a:r>
            <a:endParaRPr b="1" sz="1200"/>
          </a:p>
        </p:txBody>
      </p:sp>
      <p:sp>
        <p:nvSpPr>
          <p:cNvPr id="878" name="Google Shape;878;p95"/>
          <p:cNvSpPr/>
          <p:nvPr/>
        </p:nvSpPr>
        <p:spPr>
          <a:xfrm>
            <a:off x="1906405" y="486450"/>
            <a:ext cx="741300" cy="22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95"/>
          <p:cNvSpPr txBox="1"/>
          <p:nvPr/>
        </p:nvSpPr>
        <p:spPr>
          <a:xfrm>
            <a:off x="1830092" y="188253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②</a:t>
            </a:r>
            <a:endParaRPr b="1" sz="1200"/>
          </a:p>
        </p:txBody>
      </p:sp>
      <p:sp>
        <p:nvSpPr>
          <p:cNvPr id="880" name="Google Shape;880;p95"/>
          <p:cNvSpPr txBox="1"/>
          <p:nvPr/>
        </p:nvSpPr>
        <p:spPr>
          <a:xfrm>
            <a:off x="681853" y="1646269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④</a:t>
            </a:r>
            <a:endParaRPr b="1" sz="1200"/>
          </a:p>
        </p:txBody>
      </p:sp>
      <p:sp>
        <p:nvSpPr>
          <p:cNvPr id="881" name="Google Shape;881;p95"/>
          <p:cNvSpPr txBox="1"/>
          <p:nvPr/>
        </p:nvSpPr>
        <p:spPr>
          <a:xfrm>
            <a:off x="693955" y="837988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③</a:t>
            </a:r>
            <a:endParaRPr b="1" sz="1200"/>
          </a:p>
        </p:txBody>
      </p:sp>
      <p:sp>
        <p:nvSpPr>
          <p:cNvPr id="882" name="Google Shape;882;p95"/>
          <p:cNvSpPr txBox="1"/>
          <p:nvPr/>
        </p:nvSpPr>
        <p:spPr>
          <a:xfrm>
            <a:off x="362785" y="2822864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⑤</a:t>
            </a:r>
            <a:endParaRPr b="1" sz="1200"/>
          </a:p>
        </p:txBody>
      </p:sp>
      <p:sp>
        <p:nvSpPr>
          <p:cNvPr id="883" name="Google Shape;883;p95"/>
          <p:cNvSpPr txBox="1"/>
          <p:nvPr/>
        </p:nvSpPr>
        <p:spPr>
          <a:xfrm>
            <a:off x="4060698" y="191041"/>
            <a:ext cx="35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⑥</a:t>
            </a:r>
            <a:endParaRPr b="1" sz="1200"/>
          </a:p>
        </p:txBody>
      </p:sp>
      <p:graphicFrame>
        <p:nvGraphicFramePr>
          <p:cNvPr id="884" name="Google Shape;884;p95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중고거래 글 수정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도시, 지역을 수정한다. 예) 도시: 서울특별시, 지역: 강동구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판매 가격을 수정한다.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상품명을 수정한다.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수정한다.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이미지를 추가하거나 삭제한다.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내용을 하나라도 수정해야 완료 버튼이 활성화된다.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2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6"/>
          <p:cNvSpPr/>
          <p:nvPr/>
        </p:nvSpPr>
        <p:spPr>
          <a:xfrm>
            <a:off x="2078761" y="695900"/>
            <a:ext cx="399000" cy="15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96"/>
          <p:cNvSpPr txBox="1"/>
          <p:nvPr/>
        </p:nvSpPr>
        <p:spPr>
          <a:xfrm>
            <a:off x="2441098" y="618989"/>
            <a:ext cx="696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/>
              <a:t>클릭</a:t>
            </a:r>
            <a:endParaRPr b="1" sz="900"/>
          </a:p>
        </p:txBody>
      </p:sp>
      <p:graphicFrame>
        <p:nvGraphicFramePr>
          <p:cNvPr id="892" name="Google Shape;892;p96"/>
          <p:cNvGraphicFramePr/>
          <p:nvPr/>
        </p:nvGraphicFramePr>
        <p:xfrm>
          <a:off x="4646658" y="2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상세 페이지에서 상태 변경하기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글 작성자는 거래 상태를 변경할 수 있다. (판매중, 예약중, 거래완료)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93" name="Google Shape;89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75" y="2508400"/>
            <a:ext cx="4311824" cy="1965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96"/>
          <p:cNvCxnSpPr/>
          <p:nvPr/>
        </p:nvCxnSpPr>
        <p:spPr>
          <a:xfrm>
            <a:off x="2498743" y="873920"/>
            <a:ext cx="1466100" cy="16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202" cy="51435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0" name="Google Shape;900;p97"/>
          <p:cNvGraphicFramePr/>
          <p:nvPr/>
        </p:nvGraphicFramePr>
        <p:xfrm>
          <a:off x="4646658" y="2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상세 페이지에서 상태 변경하기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글 작성자는 거래 상태를 변경할 수 있다. (판매중, 예약중, 거래완료)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01" name="Google Shape;901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175" y="2571750"/>
            <a:ext cx="5213251" cy="14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7"/>
          <p:cNvSpPr/>
          <p:nvPr/>
        </p:nvSpPr>
        <p:spPr>
          <a:xfrm>
            <a:off x="7679979" y="3564125"/>
            <a:ext cx="930000" cy="3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3642002" y="2849700"/>
            <a:ext cx="763800" cy="3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6199" cy="51434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09" name="Google Shape;909;p98"/>
          <p:cNvGraphicFramePr/>
          <p:nvPr/>
        </p:nvGraphicFramePr>
        <p:xfrm>
          <a:off x="4646658" y="2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상세 페이지에서 상태 변경하기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글 작성자는 거래 상태를 변경할 수 있다. (판매중, 예약중, 거래완료)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910" name="Google Shape;910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525" y="2648450"/>
            <a:ext cx="4946301" cy="14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98"/>
          <p:cNvSpPr/>
          <p:nvPr/>
        </p:nvSpPr>
        <p:spPr>
          <a:xfrm>
            <a:off x="7555760" y="3622775"/>
            <a:ext cx="930000" cy="3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98"/>
          <p:cNvSpPr/>
          <p:nvPr/>
        </p:nvSpPr>
        <p:spPr>
          <a:xfrm>
            <a:off x="3635869" y="2925900"/>
            <a:ext cx="894300" cy="35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113" y="2734884"/>
            <a:ext cx="5005250" cy="1425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9961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9"/>
          <p:cNvSpPr/>
          <p:nvPr/>
        </p:nvSpPr>
        <p:spPr>
          <a:xfrm>
            <a:off x="2159800" y="692950"/>
            <a:ext cx="302400" cy="12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9"/>
          <p:cNvSpPr txBox="1"/>
          <p:nvPr/>
        </p:nvSpPr>
        <p:spPr>
          <a:xfrm>
            <a:off x="2431244" y="592925"/>
            <a:ext cx="44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클릭</a:t>
            </a:r>
            <a:endParaRPr b="1" sz="1000"/>
          </a:p>
        </p:txBody>
      </p:sp>
      <p:graphicFrame>
        <p:nvGraphicFramePr>
          <p:cNvPr id="921" name="Google Shape;921;p99"/>
          <p:cNvGraphicFramePr/>
          <p:nvPr/>
        </p:nvGraphicFramePr>
        <p:xfrm>
          <a:off x="4646658" y="2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상세 페이지</a:t>
                      </a:r>
                      <a:r>
                        <a:rPr lang="ko" sz="800"/>
                        <a:t>에서 글 삭제하기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삭제하기 버튼을 클릭하면 게시글을 삭제할 수 있다.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2" name="Google Shape;922;p99"/>
          <p:cNvSpPr txBox="1"/>
          <p:nvPr/>
        </p:nvSpPr>
        <p:spPr>
          <a:xfrm>
            <a:off x="8362794" y="3696525"/>
            <a:ext cx="44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클릭</a:t>
            </a:r>
            <a:endParaRPr b="1" sz="1000"/>
          </a:p>
        </p:txBody>
      </p:sp>
      <p:sp>
        <p:nvSpPr>
          <p:cNvPr id="923" name="Google Shape;923;p99"/>
          <p:cNvSpPr/>
          <p:nvPr/>
        </p:nvSpPr>
        <p:spPr>
          <a:xfrm>
            <a:off x="7673078" y="3723050"/>
            <a:ext cx="739500" cy="265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4" name="Google Shape;924;p99"/>
          <p:cNvCxnSpPr/>
          <p:nvPr/>
        </p:nvCxnSpPr>
        <p:spPr>
          <a:xfrm>
            <a:off x="2503650" y="861925"/>
            <a:ext cx="1653900" cy="193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0"/>
            <a:ext cx="29961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000" y="2182775"/>
            <a:ext cx="2384075" cy="1195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1" name="Google Shape;931;p100"/>
          <p:cNvGraphicFramePr/>
          <p:nvPr/>
        </p:nvGraphicFramePr>
        <p:xfrm>
          <a:off x="4646658" y="29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21475"/>
                <a:gridCol w="359220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중고거래 상세 페이지에서 글 삭제하기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rgbClr val="000000"/>
                          </a:solidFill>
                        </a:rPr>
                        <a:t>‘삭제하기’를 클릭하면 삭제를 묻는 모달창이 뜬다.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확인 버튼을 누르면 게시글이 삭제되고 중고거래 메인페이지로 이동한다.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932" name="Google Shape;932;p100"/>
          <p:cNvCxnSpPr/>
          <p:nvPr/>
        </p:nvCxnSpPr>
        <p:spPr>
          <a:xfrm>
            <a:off x="1848550" y="1199200"/>
            <a:ext cx="1958700" cy="131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01"/>
          <p:cNvSpPr txBox="1"/>
          <p:nvPr>
            <p:ph type="title"/>
          </p:nvPr>
        </p:nvSpPr>
        <p:spPr>
          <a:xfrm>
            <a:off x="1290300" y="882675"/>
            <a:ext cx="6563400" cy="32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소셜매치 / 코트예약</a:t>
            </a:r>
            <a:endParaRPr b="1"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50" y="107150"/>
            <a:ext cx="4894674" cy="48946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8" name="Google Shape;148;p21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마이페이지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클럽에 대한 여러 설정을 할 수 있는 페이지로 이동한다. 클럽 회장이 아닐 경우 모달 창을 띄워 권한이 없음을 알려준다.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클럽에 들어온 가입 신청을 관리 할 수 있는 페이지로 이동한다. 클럽 회장이 아닐 경우 모달 창을 띄워 권한이 없음을 알려준다.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‘라임 소개’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④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‘자주 묻는 질문’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⑤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/>
                        <a:t>‘공지사항’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⑥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‘1:1문의’ 페이지로 이동한다.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9" name="Google Shape;149;p21"/>
          <p:cNvSpPr/>
          <p:nvPr/>
        </p:nvSpPr>
        <p:spPr>
          <a:xfrm>
            <a:off x="2275300" y="2905447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1941400" y="2780196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❶</a:t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2275300" y="3152104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2275300" y="3933176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1941400" y="3026854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❷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1941400" y="3807928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➍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2275300" y="3690528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941400" y="3565279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➌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2271803" y="4161774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1937903" y="4036526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➎</a:t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2271803" y="4390374"/>
            <a:ext cx="18306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1937903" y="4265126"/>
            <a:ext cx="3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➏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Google Shape;94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00" y="264100"/>
            <a:ext cx="3973161" cy="32368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3" name="Google Shape;943;p102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소셜매치 메인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당일 기준 14일의 날짜를 확인할 수 있다.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좌우 버튼을 누르면 +7일 부터 일주일간의 날짜로 변경되고,</a:t>
                      </a:r>
                      <a:br>
                        <a:rPr lang="ko" sz="800"/>
                      </a:br>
                      <a:r>
                        <a:rPr lang="ko" sz="800"/>
                        <a:t>+7일한 날의 소셜매치들을 보여준다.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지역 / 도시 → 시도 / 시군구 : 각 지역과 연결된 도시의 데이터로 바뀐다.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레벨 → 테니스 숙련도 레벨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성별 → 남녀혼성/여성/남성 경기</a:t>
                      </a:r>
                      <a:br>
                        <a:rPr lang="ko" sz="800"/>
                      </a:br>
                      <a:r>
                        <a:rPr lang="ko" sz="800"/>
                        <a:t>내선호 → 회원가입 시 선택했던 선호사항들+레벨로 검색할 수 있다.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              (선호사항: 선호지역, 코트타입, 주로 사용하는 손)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 상세페이지로 이동 (신청가능, 마감 버튼 상관없이)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③-1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 시작 시간</a:t>
                      </a:r>
                      <a:br>
                        <a:rPr lang="ko" sz="800"/>
                      </a:br>
                      <a:r>
                        <a:rPr lang="ko" sz="800"/>
                        <a:t>테니스 구장, 코트 번호</a:t>
                      </a:r>
                      <a:br>
                        <a:rPr lang="ko" sz="800"/>
                      </a:br>
                      <a:r>
                        <a:rPr lang="ko" sz="800"/>
                        <a:t>매치특징 (성별, 인원, 레벨)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44" name="Google Shape;944;p102"/>
          <p:cNvSpPr/>
          <p:nvPr/>
        </p:nvSpPr>
        <p:spPr>
          <a:xfrm>
            <a:off x="754750" y="645250"/>
            <a:ext cx="3587400" cy="3270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102"/>
          <p:cNvSpPr txBox="1"/>
          <p:nvPr/>
        </p:nvSpPr>
        <p:spPr>
          <a:xfrm>
            <a:off x="367575" y="551400"/>
            <a:ext cx="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1️⃣</a:t>
            </a:r>
            <a:endParaRPr/>
          </a:p>
        </p:txBody>
      </p:sp>
      <p:sp>
        <p:nvSpPr>
          <p:cNvPr id="946" name="Google Shape;946;p102"/>
          <p:cNvSpPr/>
          <p:nvPr/>
        </p:nvSpPr>
        <p:spPr>
          <a:xfrm>
            <a:off x="754750" y="972200"/>
            <a:ext cx="3587400" cy="2082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102"/>
          <p:cNvSpPr txBox="1"/>
          <p:nvPr/>
        </p:nvSpPr>
        <p:spPr>
          <a:xfrm>
            <a:off x="367575" y="866100"/>
            <a:ext cx="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2️⃣</a:t>
            </a:r>
            <a:endParaRPr/>
          </a:p>
        </p:txBody>
      </p:sp>
      <p:sp>
        <p:nvSpPr>
          <p:cNvPr id="948" name="Google Shape;948;p102"/>
          <p:cNvSpPr/>
          <p:nvPr/>
        </p:nvSpPr>
        <p:spPr>
          <a:xfrm>
            <a:off x="754750" y="1180400"/>
            <a:ext cx="3587400" cy="840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 txBox="1"/>
          <p:nvPr/>
        </p:nvSpPr>
        <p:spPr>
          <a:xfrm>
            <a:off x="367575" y="1156350"/>
            <a:ext cx="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3️⃣</a:t>
            </a:r>
            <a:endParaRPr/>
          </a:p>
        </p:txBody>
      </p:sp>
      <p:sp>
        <p:nvSpPr>
          <p:cNvPr id="950" name="Google Shape;950;p102"/>
          <p:cNvSpPr txBox="1"/>
          <p:nvPr/>
        </p:nvSpPr>
        <p:spPr>
          <a:xfrm>
            <a:off x="2201650" y="1201600"/>
            <a:ext cx="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3"/>
          <p:cNvSpPr txBox="1"/>
          <p:nvPr/>
        </p:nvSpPr>
        <p:spPr>
          <a:xfrm>
            <a:off x="0" y="0"/>
            <a:ext cx="27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https://kmong.com/knowhow</a:t>
            </a:r>
            <a:endParaRPr/>
          </a:p>
        </p:txBody>
      </p:sp>
      <p:graphicFrame>
        <p:nvGraphicFramePr>
          <p:cNvPr id="956" name="Google Shape;956;p103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소셜매치 상세 페이지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③-1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③-2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04"/>
          <p:cNvSpPr txBox="1"/>
          <p:nvPr/>
        </p:nvSpPr>
        <p:spPr>
          <a:xfrm>
            <a:off x="0" y="0"/>
            <a:ext cx="35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https://kmong.com/knowhow/gig/185568</a:t>
            </a:r>
            <a:endParaRPr/>
          </a:p>
        </p:txBody>
      </p:sp>
      <p:graphicFrame>
        <p:nvGraphicFramePr>
          <p:cNvPr id="962" name="Google Shape;962;p104"/>
          <p:cNvGraphicFramePr/>
          <p:nvPr/>
        </p:nvGraphicFramePr>
        <p:xfrm>
          <a:off x="5003725" y="26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{2B83AADB-1A71-44E2-B3CE-4AC82217ECDC}</a:tableStyleId>
              </a:tblPr>
              <a:tblGrid>
                <a:gridCol w="407175"/>
                <a:gridCol w="3470300"/>
              </a:tblGrid>
              <a:tr h="3540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Screen Definition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 hMerge="1"/>
              </a:tr>
              <a:tr h="3540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소셜매치 상세 페이지 - 신청가능 버튼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5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No</a:t>
                      </a:r>
                      <a:r>
                        <a:rPr lang="ko" sz="1000"/>
                        <a:t>.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Description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B82"/>
                    </a:solidFill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①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당일 기준 14일의 날짜를 확인할 수 있다.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좌우 버튼을 누르면 +7일 부터 일주일간의 날짜로 변경되고,</a:t>
                      </a:r>
                      <a:br>
                        <a:rPr lang="ko" sz="800"/>
                      </a:br>
                      <a:r>
                        <a:rPr lang="ko" sz="800"/>
                        <a:t>+7일한 날의 소셜매치들을 보여준다.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②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지역 / 도시 → 시도 / 시군구 : 각 지역과 연결된 도시의 데이터로 바뀐다. 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레벨 → 테니스 숙련도 레벨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성별 → 남녀혼성/여성/남성 경기</a:t>
                      </a:r>
                      <a:br>
                        <a:rPr lang="ko" sz="800"/>
                      </a:br>
                      <a:r>
                        <a:rPr lang="ko" sz="800"/>
                        <a:t>내선호 → 회원가입 시 선택했던 선호사항들+레벨로 검색할 수 있다.</a:t>
                      </a:r>
                      <a:endParaRPr sz="800"/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               (선호사항: 선호지역, 선호시간, 주로 사용하는 손)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 상세페이지로 이동</a:t>
                      </a:r>
                      <a:endParaRPr sz="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③-1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매치 시작 시간</a:t>
                      </a:r>
                      <a:br>
                        <a:rPr lang="ko" sz="800"/>
                      </a:br>
                      <a:r>
                        <a:rPr lang="ko" sz="800"/>
                        <a:t>테니스 구장, 코트 번호</a:t>
                      </a:r>
                      <a:br>
                        <a:rPr lang="ko" sz="800"/>
                      </a:br>
                      <a:r>
                        <a:rPr lang="ko" sz="800"/>
                        <a:t>매치특징 (성별, 인원, 레벨)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③-2</a:t>
                      </a:r>
                      <a:endParaRPr sz="8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[신청 가능] 시, 버튼 활성화 되며 매치 상세페이지로 이동</a:t>
                      </a:r>
                      <a:br>
                        <a:rPr lang="ko" sz="800">
                          <a:solidFill>
                            <a:schemeClr val="dk1"/>
                          </a:solidFill>
                        </a:rPr>
                      </a:br>
                      <a:r>
                        <a:rPr lang="ko" sz="800">
                          <a:solidFill>
                            <a:srgbClr val="FF0000"/>
                          </a:solidFill>
                        </a:rPr>
                        <a:t>[마감] 시, 버튼 비활성화? 똑같이 매치 상세페이지로 이동하지만 마감 종료된 매치임을 알릴 것인지</a:t>
                      </a:r>
                      <a:endParaRPr sz="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